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29"/>
  </p:notesMasterIdLst>
  <p:sldIdLst>
    <p:sldId id="277" r:id="rId6"/>
    <p:sldId id="278" r:id="rId7"/>
    <p:sldId id="280" r:id="rId8"/>
    <p:sldId id="293" r:id="rId9"/>
    <p:sldId id="281" r:id="rId10"/>
    <p:sldId id="291" r:id="rId11"/>
    <p:sldId id="292" r:id="rId12"/>
    <p:sldId id="294" r:id="rId13"/>
    <p:sldId id="282" r:id="rId14"/>
    <p:sldId id="283" r:id="rId15"/>
    <p:sldId id="285" r:id="rId16"/>
    <p:sldId id="286" r:id="rId17"/>
    <p:sldId id="287" r:id="rId18"/>
    <p:sldId id="290" r:id="rId19"/>
    <p:sldId id="289" r:id="rId20"/>
    <p:sldId id="267" r:id="rId21"/>
    <p:sldId id="273" r:id="rId22"/>
    <p:sldId id="268" r:id="rId23"/>
    <p:sldId id="274" r:id="rId24"/>
    <p:sldId id="269" r:id="rId25"/>
    <p:sldId id="270" r:id="rId26"/>
    <p:sldId id="272"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B74D5-3D20-4C7F-B316-A3D6BA5885DA}" v="6045" dt="2024-10-08T13:13:27.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CA536-EB4F-4CE3-B5AA-520854A23A05}" type="datetimeFigureOut">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727B2-0F6F-4C24-97DD-53A59265C01D}" type="slidenum">
              <a:t>‹#›</a:t>
            </a:fld>
            <a:endParaRPr lang="en-US"/>
          </a:p>
        </p:txBody>
      </p:sp>
    </p:spTree>
    <p:extLst>
      <p:ext uri="{BB962C8B-B14F-4D97-AF65-F5344CB8AC3E}">
        <p14:creationId xmlns:p14="http://schemas.microsoft.com/office/powerpoint/2010/main" val="427515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a:solidFill>
                  <a:srgbClr val="000000"/>
                </a:solidFill>
                <a:effectLst/>
                <a:latin typeface="Calibri" panose="020F0502020204030204" pitchFamily="34" charset="0"/>
              </a:rPr>
              <a:t>“Taylor, a Recovery Coach Supervisor, worked 8 hours today. Of those, 3 hours were spent on administrative tasks, which included staff oversight and budgeting. They also spent 1 hour and 15 minutes on non-coaching programming at the center, participating in and coordinating activities. Additionally, Taylor covered a 4-hour RCED shift. 45 minutes were spent on tasks that do not fit into one of the Time Study defined activities. Now, let’s walk through how to enter these activities into the time study tool.”</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B18D-BBAE-4F1F-A0A3-CA4B9F4D4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97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a:solidFill>
                  <a:srgbClr val="000000"/>
                </a:solidFill>
                <a:effectLst/>
                <a:latin typeface="Calibri" panose="020F0502020204030204" pitchFamily="34" charset="0"/>
              </a:rPr>
              <a:t>“Jordan holds two part-time roles at the recovery center: a Noncertified Recovery Coach and Administrative Support. Today, Jordan worked 7 hours in total, splitting their time between both roles. As a Recovery Coach, Jordan spent 2 hours in one-on-one sessions, 1.5 hours on session prep and follow-up, 0.5 hours traveling to and from coaching sessions, and 2 hours helping facilitate a group session. This totals 6 hours in the coaching role. In their administrative role, Jordan worked another hour completing data entry, paperwork, and other general support tasks. In the next part of the training, we’ll review how to record activities for these two roles in the time study tool, with each activity entered in 15-minute increments.”</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B18D-BBAE-4F1F-A0A3-CA4B9F4D4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0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a:solidFill>
                  <a:srgbClr val="000000"/>
                </a:solidFill>
                <a:effectLst/>
                <a:latin typeface="Calibri" panose="020F0502020204030204" pitchFamily="34" charset="0"/>
              </a:rPr>
              <a:t>“Alex is a volunteer who worked 10 hours and 43 minutes this week, and they worked on Monday, Tuesday, and Wednesday. They spent a little over 6 hours on administrative support, such as data entry, and another 4.5 hours assisting with group facilitation and resource provision.  Record these activities in the time study tool, entering time in 15-minute increments, as fractions of an hour.”</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B18D-BBAE-4F1F-A0A3-CA4B9F4D4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94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it Screen Title Slide">
    <p:spTree>
      <p:nvGrpSpPr>
        <p:cNvPr id="1" name=""/>
        <p:cNvGrpSpPr/>
        <p:nvPr/>
      </p:nvGrpSpPr>
      <p:grpSpPr>
        <a:xfrm>
          <a:off x="0" y="0"/>
          <a:ext cx="0" cy="0"/>
          <a:chOff x="0" y="0"/>
          <a:chExt cx="0" cy="0"/>
        </a:xfrm>
      </p:grpSpPr>
      <p:sp>
        <p:nvSpPr>
          <p:cNvPr id="12" name="Content Placeholder 21">
            <a:extLst>
              <a:ext uri="{FF2B5EF4-FFF2-40B4-BE49-F238E27FC236}">
                <a16:creationId xmlns:a16="http://schemas.microsoft.com/office/drawing/2014/main" id="{48A7FCA1-3FE6-48AC-95C0-55D266CB5DB0}"/>
              </a:ext>
            </a:extLst>
          </p:cNvPr>
          <p:cNvSpPr>
            <a:spLocks noGrp="1"/>
          </p:cNvSpPr>
          <p:nvPr>
            <p:ph sz="quarter" idx="13" hasCustomPrompt="1"/>
          </p:nvPr>
        </p:nvSpPr>
        <p:spPr>
          <a:xfrm>
            <a:off x="2" y="0"/>
            <a:ext cx="4456671" cy="6858000"/>
          </a:xfrm>
        </p:spPr>
        <p:txBody>
          <a:bodyPr/>
          <a:lstStyle>
            <a:lvl1pPr>
              <a:defRPr/>
            </a:lvl1pPr>
          </a:lstStyle>
          <a:p>
            <a:pPr lvl="0"/>
            <a:r>
              <a:rPr lang="en-US"/>
              <a:t>Put an image or icon on this side that is related to your presentation.</a:t>
            </a:r>
          </a:p>
        </p:txBody>
      </p:sp>
      <p:sp>
        <p:nvSpPr>
          <p:cNvPr id="2" name="Title 1">
            <a:extLst>
              <a:ext uri="{FF2B5EF4-FFF2-40B4-BE49-F238E27FC236}">
                <a16:creationId xmlns:a16="http://schemas.microsoft.com/office/drawing/2014/main" id="{510B863C-96B9-4115-9C08-E71570C5F37E}"/>
              </a:ext>
            </a:extLst>
          </p:cNvPr>
          <p:cNvSpPr>
            <a:spLocks noGrp="1"/>
          </p:cNvSpPr>
          <p:nvPr>
            <p:ph type="ctrTitle" hasCustomPrompt="1"/>
          </p:nvPr>
        </p:nvSpPr>
        <p:spPr>
          <a:xfrm>
            <a:off x="4880008" y="480469"/>
            <a:ext cx="6375133" cy="2387600"/>
          </a:xfrm>
        </p:spPr>
        <p:txBody>
          <a:bodyPr anchor="b">
            <a:normAutofit/>
          </a:bodyPr>
          <a:lstStyle>
            <a:lvl1pPr algn="l">
              <a:defRPr sz="4000">
                <a:latin typeface="Franklin Gothic Demi Cond" panose="020B0706030402020204" pitchFamily="34" charset="0"/>
              </a:defRPr>
            </a:lvl1pPr>
          </a:lstStyle>
          <a:p>
            <a:r>
              <a:rPr lang="en-US"/>
              <a:t>Presentation Title</a:t>
            </a:r>
          </a:p>
        </p:txBody>
      </p:sp>
      <p:sp>
        <p:nvSpPr>
          <p:cNvPr id="3" name="Subtitle 2">
            <a:extLst>
              <a:ext uri="{FF2B5EF4-FFF2-40B4-BE49-F238E27FC236}">
                <a16:creationId xmlns:a16="http://schemas.microsoft.com/office/drawing/2014/main" id="{0BE84404-6AAE-4713-8412-14D5B6FB51C5}"/>
              </a:ext>
            </a:extLst>
          </p:cNvPr>
          <p:cNvSpPr>
            <a:spLocks noGrp="1"/>
          </p:cNvSpPr>
          <p:nvPr>
            <p:ph type="subTitle" idx="1" hasCustomPrompt="1"/>
          </p:nvPr>
        </p:nvSpPr>
        <p:spPr>
          <a:xfrm>
            <a:off x="4880011" y="2960144"/>
            <a:ext cx="6375133" cy="1294974"/>
          </a:xfrm>
        </p:spPr>
        <p:txBody>
          <a:bodyPr>
            <a:noAutofit/>
          </a:bodyPr>
          <a:lstStyle>
            <a:lvl1pPr marL="0" indent="0" algn="l">
              <a:buNone/>
              <a:defRPr sz="2400">
                <a:solidFill>
                  <a:schemeClr val="tx1"/>
                </a:solidFill>
                <a:latin typeface="Franklin Gothic Medium" panose="020B06030201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Put a subtitle here if needed.</a:t>
            </a:r>
          </a:p>
        </p:txBody>
      </p:sp>
      <p:pic>
        <p:nvPicPr>
          <p:cNvPr id="8" name="Picture 7" descr="Vermont Department of Health Logo">
            <a:extLst>
              <a:ext uri="{FF2B5EF4-FFF2-40B4-BE49-F238E27FC236}">
                <a16:creationId xmlns:a16="http://schemas.microsoft.com/office/drawing/2014/main" id="{02251580-7171-4B22-A86F-641F2D0E14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1367" y="5925744"/>
            <a:ext cx="1683774" cy="451787"/>
          </a:xfrm>
          <a:prstGeom prst="rect">
            <a:avLst/>
          </a:prstGeom>
        </p:spPr>
      </p:pic>
      <p:sp>
        <p:nvSpPr>
          <p:cNvPr id="7" name="Date">
            <a:extLst>
              <a:ext uri="{FF2B5EF4-FFF2-40B4-BE49-F238E27FC236}">
                <a16:creationId xmlns:a16="http://schemas.microsoft.com/office/drawing/2014/main" id="{6D956C2A-1D08-4F7E-8F15-F176BB2D6502}"/>
              </a:ext>
            </a:extLst>
          </p:cNvPr>
          <p:cNvSpPr>
            <a:spLocks noGrp="1"/>
          </p:cNvSpPr>
          <p:nvPr>
            <p:ph type="body" sz="quarter" idx="14" hasCustomPrompt="1"/>
          </p:nvPr>
        </p:nvSpPr>
        <p:spPr>
          <a:xfrm>
            <a:off x="4880011" y="4530726"/>
            <a:ext cx="6375367" cy="359930"/>
          </a:xfrm>
        </p:spPr>
        <p:txBody>
          <a:bodyPr>
            <a:normAutofit/>
          </a:bodyPr>
          <a:lstStyle>
            <a:lvl1pPr>
              <a:defRPr sz="1013"/>
            </a:lvl1pPr>
          </a:lstStyle>
          <a:p>
            <a:pPr lvl="0"/>
            <a:r>
              <a:rPr lang="en-US"/>
              <a:t>Date</a:t>
            </a:r>
          </a:p>
        </p:txBody>
      </p:sp>
    </p:spTree>
    <p:extLst>
      <p:ext uri="{BB962C8B-B14F-4D97-AF65-F5344CB8AC3E}">
        <p14:creationId xmlns:p14="http://schemas.microsoft.com/office/powerpoint/2010/main" val="378114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3" name="Decorative-Logo">
            <a:extLst>
              <a:ext uri="{FF2B5EF4-FFF2-40B4-BE49-F238E27FC236}">
                <a16:creationId xmlns:a16="http://schemas.microsoft.com/office/drawing/2014/main" id="{19C2C04E-98F3-4E37-95CF-3F1927C4FF4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17" y="743409"/>
            <a:ext cx="2380239" cy="638661"/>
          </a:xfrm>
          <a:prstGeom prst="rect">
            <a:avLst/>
          </a:prstGeom>
        </p:spPr>
      </p:pic>
      <p:sp>
        <p:nvSpPr>
          <p:cNvPr id="24" name="Decorative-Rectangle">
            <a:extLst>
              <a:ext uri="{FF2B5EF4-FFF2-40B4-BE49-F238E27FC236}">
                <a16:creationId xmlns:a16="http://schemas.microsoft.com/office/drawing/2014/main" id="{35317015-F85D-4753-B5BA-F9F1A37347C3}"/>
              </a:ext>
              <a:ext uri="{C183D7F6-B498-43B3-948B-1728B52AA6E4}">
                <adec:decorative xmlns:adec="http://schemas.microsoft.com/office/drawing/2017/decorative" val="1"/>
              </a:ext>
            </a:extLst>
          </p:cNvPr>
          <p:cNvSpPr/>
          <p:nvPr userDrawn="1"/>
        </p:nvSpPr>
        <p:spPr>
          <a:xfrm>
            <a:off x="-1" y="3484008"/>
            <a:ext cx="12192001" cy="3373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6" name="Title 1">
            <a:extLst>
              <a:ext uri="{FF2B5EF4-FFF2-40B4-BE49-F238E27FC236}">
                <a16:creationId xmlns:a16="http://schemas.microsoft.com/office/drawing/2014/main" id="{888AF295-1154-4875-880B-78365AB7D58E}"/>
              </a:ext>
            </a:extLst>
          </p:cNvPr>
          <p:cNvSpPr>
            <a:spLocks noGrp="1"/>
          </p:cNvSpPr>
          <p:nvPr>
            <p:ph type="title" hasCustomPrompt="1"/>
          </p:nvPr>
        </p:nvSpPr>
        <p:spPr>
          <a:xfrm>
            <a:off x="4026115" y="1607392"/>
            <a:ext cx="6608934" cy="1600200"/>
          </a:xfrm>
        </p:spPr>
        <p:txBody>
          <a:bodyPr anchor="b">
            <a:normAutofit/>
          </a:bodyPr>
          <a:lstStyle>
            <a:lvl1pPr>
              <a:defRPr sz="4000">
                <a:solidFill>
                  <a:schemeClr val="tx1"/>
                </a:solidFill>
              </a:defRPr>
            </a:lvl1pPr>
          </a:lstStyle>
          <a:p>
            <a:r>
              <a:rPr lang="en-US"/>
              <a:t>Thank you!</a:t>
            </a:r>
          </a:p>
        </p:txBody>
      </p:sp>
      <p:sp>
        <p:nvSpPr>
          <p:cNvPr id="27" name="Thank you!">
            <a:extLst>
              <a:ext uri="{FF2B5EF4-FFF2-40B4-BE49-F238E27FC236}">
                <a16:creationId xmlns:a16="http://schemas.microsoft.com/office/drawing/2014/main" id="{3C5D7E38-A48C-4E81-A5DB-A88FFB1D56A9}"/>
              </a:ext>
            </a:extLst>
          </p:cNvPr>
          <p:cNvSpPr>
            <a:spLocks noGrp="1"/>
          </p:cNvSpPr>
          <p:nvPr>
            <p:ph type="body" sz="quarter" idx="13" hasCustomPrompt="1"/>
          </p:nvPr>
        </p:nvSpPr>
        <p:spPr>
          <a:xfrm>
            <a:off x="4026115" y="4172109"/>
            <a:ext cx="6608552" cy="509503"/>
          </a:xfrm>
        </p:spPr>
        <p:txBody>
          <a:bodyPr>
            <a:normAutofit/>
          </a:bodyPr>
          <a:lstStyle>
            <a:lvl1pPr>
              <a:defRPr sz="3200">
                <a:solidFill>
                  <a:schemeClr val="bg1"/>
                </a:solidFill>
                <a:latin typeface="+mj-lt"/>
              </a:defRPr>
            </a:lvl1pPr>
          </a:lstStyle>
          <a:p>
            <a:pPr lvl="0"/>
            <a:r>
              <a:rPr lang="en-US"/>
              <a:t>Let’s stay in touch.</a:t>
            </a:r>
          </a:p>
        </p:txBody>
      </p:sp>
      <p:sp>
        <p:nvSpPr>
          <p:cNvPr id="28" name="Email:">
            <a:extLst>
              <a:ext uri="{FF2B5EF4-FFF2-40B4-BE49-F238E27FC236}">
                <a16:creationId xmlns:a16="http://schemas.microsoft.com/office/drawing/2014/main" id="{FA6E5943-7075-4F81-B9DA-EFBF6C7EA548}"/>
              </a:ext>
            </a:extLst>
          </p:cNvPr>
          <p:cNvSpPr>
            <a:spLocks noGrp="1"/>
          </p:cNvSpPr>
          <p:nvPr>
            <p:ph type="body" sz="quarter" idx="14" hasCustomPrompt="1"/>
          </p:nvPr>
        </p:nvSpPr>
        <p:spPr>
          <a:xfrm>
            <a:off x="4025796" y="4919056"/>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Email:</a:t>
            </a:r>
          </a:p>
        </p:txBody>
      </p:sp>
      <p:sp>
        <p:nvSpPr>
          <p:cNvPr id="25" name="email address">
            <a:extLst>
              <a:ext uri="{FF2B5EF4-FFF2-40B4-BE49-F238E27FC236}">
                <a16:creationId xmlns:a16="http://schemas.microsoft.com/office/drawing/2014/main" id="{31EC38E7-90DC-4240-BB07-17CB10FC0E81}"/>
              </a:ext>
            </a:extLst>
          </p:cNvPr>
          <p:cNvSpPr>
            <a:spLocks noGrp="1"/>
          </p:cNvSpPr>
          <p:nvPr>
            <p:ph type="body" sz="quarter" idx="12" hasCustomPrompt="1"/>
          </p:nvPr>
        </p:nvSpPr>
        <p:spPr>
          <a:xfrm>
            <a:off x="5028557" y="4919056"/>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First.Last@vermont.gov</a:t>
            </a:r>
          </a:p>
        </p:txBody>
      </p:sp>
      <p:sp>
        <p:nvSpPr>
          <p:cNvPr id="29" name="Web:">
            <a:extLst>
              <a:ext uri="{FF2B5EF4-FFF2-40B4-BE49-F238E27FC236}">
                <a16:creationId xmlns:a16="http://schemas.microsoft.com/office/drawing/2014/main" id="{1C7F5132-370C-4BF1-9F89-384CFC67F03D}"/>
              </a:ext>
            </a:extLst>
          </p:cNvPr>
          <p:cNvSpPr>
            <a:spLocks noGrp="1"/>
          </p:cNvSpPr>
          <p:nvPr>
            <p:ph type="body" sz="quarter" idx="15" hasCustomPrompt="1"/>
          </p:nvPr>
        </p:nvSpPr>
        <p:spPr>
          <a:xfrm>
            <a:off x="4025796" y="5384394"/>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Web:</a:t>
            </a:r>
          </a:p>
        </p:txBody>
      </p:sp>
      <p:sp>
        <p:nvSpPr>
          <p:cNvPr id="31" name="healthvermont.gov">
            <a:extLst>
              <a:ext uri="{FF2B5EF4-FFF2-40B4-BE49-F238E27FC236}">
                <a16:creationId xmlns:a16="http://schemas.microsoft.com/office/drawing/2014/main" id="{4C596046-DA51-49D0-8BCC-BDCE7C4D0FA6}"/>
              </a:ext>
            </a:extLst>
          </p:cNvPr>
          <p:cNvSpPr>
            <a:spLocks noGrp="1"/>
          </p:cNvSpPr>
          <p:nvPr>
            <p:ph type="body" sz="quarter" idx="17" hasCustomPrompt="1"/>
          </p:nvPr>
        </p:nvSpPr>
        <p:spPr>
          <a:xfrm>
            <a:off x="5028239" y="5378960"/>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healthvermont.gov</a:t>
            </a:r>
          </a:p>
        </p:txBody>
      </p:sp>
      <p:sp>
        <p:nvSpPr>
          <p:cNvPr id="30" name="Social:">
            <a:extLst>
              <a:ext uri="{FF2B5EF4-FFF2-40B4-BE49-F238E27FC236}">
                <a16:creationId xmlns:a16="http://schemas.microsoft.com/office/drawing/2014/main" id="{F5E824F4-6790-40DA-BF23-AC14B8A48591}"/>
              </a:ext>
            </a:extLst>
          </p:cNvPr>
          <p:cNvSpPr>
            <a:spLocks noGrp="1"/>
          </p:cNvSpPr>
          <p:nvPr>
            <p:ph type="body" sz="quarter" idx="16" hasCustomPrompt="1"/>
          </p:nvPr>
        </p:nvSpPr>
        <p:spPr>
          <a:xfrm>
            <a:off x="4025796" y="5824132"/>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Social:</a:t>
            </a:r>
          </a:p>
        </p:txBody>
      </p:sp>
      <p:sp>
        <p:nvSpPr>
          <p:cNvPr id="32" name="@healthvermont">
            <a:extLst>
              <a:ext uri="{FF2B5EF4-FFF2-40B4-BE49-F238E27FC236}">
                <a16:creationId xmlns:a16="http://schemas.microsoft.com/office/drawing/2014/main" id="{28633B5A-E5E2-4F24-B8B2-96ED4105C5FD}"/>
              </a:ext>
            </a:extLst>
          </p:cNvPr>
          <p:cNvSpPr>
            <a:spLocks noGrp="1"/>
          </p:cNvSpPr>
          <p:nvPr>
            <p:ph type="body" sz="quarter" idx="18" hasCustomPrompt="1"/>
          </p:nvPr>
        </p:nvSpPr>
        <p:spPr>
          <a:xfrm>
            <a:off x="5028239" y="5824132"/>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a:t>
            </a:r>
            <a:r>
              <a:rPr lang="en-US" err="1"/>
              <a:t>healthvermont</a:t>
            </a:r>
            <a:endParaRPr lang="en-US"/>
          </a:p>
        </p:txBody>
      </p:sp>
    </p:spTree>
    <p:extLst>
      <p:ext uri="{BB962C8B-B14F-4D97-AF65-F5344CB8AC3E}">
        <p14:creationId xmlns:p14="http://schemas.microsoft.com/office/powerpoint/2010/main" val="21363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5769B8-9AC8-44C2-92EE-6502E01B8D95}"/>
              </a:ext>
              <a:ext uri="{C183D7F6-B498-43B3-948B-1728B52AA6E4}">
                <adec:decorative xmlns:adec="http://schemas.microsoft.com/office/drawing/2017/decorative" val="1"/>
              </a:ext>
            </a:extLst>
          </p:cNvPr>
          <p:cNvSpPr/>
          <p:nvPr userDrawn="1"/>
        </p:nvSpPr>
        <p:spPr>
          <a:xfrm>
            <a:off x="0" y="0"/>
            <a:ext cx="12192000" cy="16906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61FF16F-32E0-4B65-A384-AF4601536E5D}"/>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full sentence.</a:t>
            </a:r>
          </a:p>
        </p:txBody>
      </p:sp>
      <p:sp>
        <p:nvSpPr>
          <p:cNvPr id="3" name="Content Placeholder 2">
            <a:extLst>
              <a:ext uri="{FF2B5EF4-FFF2-40B4-BE49-F238E27FC236}">
                <a16:creationId xmlns:a16="http://schemas.microsoft.com/office/drawing/2014/main" id="{984D45EB-D754-4138-B747-9B757AF45E50}"/>
              </a:ext>
            </a:extLst>
          </p:cNvPr>
          <p:cNvSpPr>
            <a:spLocks noGrp="1"/>
          </p:cNvSpPr>
          <p:nvPr>
            <p:ph idx="1" hasCustomPrompt="1"/>
          </p:nvPr>
        </p:nvSpPr>
        <p:spPr/>
        <p:txBody>
          <a:bodyPr>
            <a:normAutofit/>
          </a:bodyPr>
          <a:lstStyle>
            <a:lvl1pPr marL="0" indent="0">
              <a:buNone/>
              <a:defRPr sz="2400"/>
            </a:lvl1pPr>
          </a:lstStyle>
          <a:p>
            <a:pPr lvl="0"/>
            <a:r>
              <a:rPr lang="en-US"/>
              <a:t>This is a slide layout for general purposes. Use it for some simple text or a large data visualization.</a:t>
            </a:r>
          </a:p>
          <a:p>
            <a:pPr lvl="0"/>
            <a:endParaRPr lang="en-US"/>
          </a:p>
          <a:p>
            <a:pPr lvl="0"/>
            <a:r>
              <a:rPr lang="en-US"/>
              <a:t>Remember: don’t fill your slides with text! Use your slides to reinforce the key messages of your presentation, but don’t overwhelm the viewer by giving them too much to read.</a:t>
            </a:r>
          </a:p>
        </p:txBody>
      </p:sp>
      <p:sp>
        <p:nvSpPr>
          <p:cNvPr id="8" name="Slide Number Placeholder 3">
            <a:extLst>
              <a:ext uri="{FF2B5EF4-FFF2-40B4-BE49-F238E27FC236}">
                <a16:creationId xmlns:a16="http://schemas.microsoft.com/office/drawing/2014/main" id="{A0565F52-8E19-4DCE-802C-1F74B0DFFD26}"/>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9" name="Footer Placeholder 4">
            <a:extLst>
              <a:ext uri="{FF2B5EF4-FFF2-40B4-BE49-F238E27FC236}">
                <a16:creationId xmlns:a16="http://schemas.microsoft.com/office/drawing/2014/main" id="{2115853A-89C4-4567-A46A-6995F8939070}"/>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319371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CD12-6501-4514-912A-11CD1708F2D6}"/>
              </a:ext>
            </a:extLst>
          </p:cNvPr>
          <p:cNvSpPr>
            <a:spLocks noGrp="1"/>
          </p:cNvSpPr>
          <p:nvPr>
            <p:ph type="title" hasCustomPrompt="1"/>
          </p:nvPr>
        </p:nvSpPr>
        <p:spPr>
          <a:xfrm>
            <a:off x="831851" y="1709742"/>
            <a:ext cx="10515600" cy="2852737"/>
          </a:xfrm>
        </p:spPr>
        <p:txBody>
          <a:bodyPr anchor="b">
            <a:normAutofit/>
          </a:bodyPr>
          <a:lstStyle>
            <a:lvl1pPr>
              <a:defRPr sz="4000">
                <a:solidFill>
                  <a:schemeClr val="accent1"/>
                </a:solidFill>
              </a:defRPr>
            </a:lvl1pPr>
          </a:lstStyle>
          <a:p>
            <a:r>
              <a:rPr lang="en-US"/>
              <a:t>Section Title</a:t>
            </a:r>
          </a:p>
        </p:txBody>
      </p:sp>
      <p:sp>
        <p:nvSpPr>
          <p:cNvPr id="3" name="Text Placeholder 2">
            <a:extLst>
              <a:ext uri="{FF2B5EF4-FFF2-40B4-BE49-F238E27FC236}">
                <a16:creationId xmlns:a16="http://schemas.microsoft.com/office/drawing/2014/main" id="{13AA1ECA-ED70-4B31-993D-12E5981F492C}"/>
              </a:ext>
            </a:extLst>
          </p:cNvPr>
          <p:cNvSpPr>
            <a:spLocks noGrp="1"/>
          </p:cNvSpPr>
          <p:nvPr>
            <p:ph type="body" idx="1" hasCustomPrompt="1"/>
          </p:nvPr>
        </p:nvSpPr>
        <p:spPr>
          <a:xfrm>
            <a:off x="831851" y="4589467"/>
            <a:ext cx="10515600" cy="1500187"/>
          </a:xfrm>
        </p:spPr>
        <p:txBody>
          <a:bodyPr>
            <a:normAutofit/>
          </a:bodyPr>
          <a:lstStyle>
            <a:lvl1pPr marL="0" indent="0">
              <a:buNone/>
              <a:defRPr sz="240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Use this slide to create a break between sections of your presentation. You can include subtext in this space if needed.</a:t>
            </a:r>
          </a:p>
        </p:txBody>
      </p:sp>
    </p:spTree>
    <p:extLst>
      <p:ext uri="{BB962C8B-B14F-4D97-AF65-F5344CB8AC3E}">
        <p14:creationId xmlns:p14="http://schemas.microsoft.com/office/powerpoint/2010/main" val="87619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FDB5CC-2978-43FA-A375-024F0648C1F4}"/>
              </a:ext>
              <a:ext uri="{C183D7F6-B498-43B3-948B-1728B52AA6E4}">
                <adec:decorative xmlns:adec="http://schemas.microsoft.com/office/drawing/2017/decorative" val="1"/>
              </a:ext>
            </a:extLst>
          </p:cNvPr>
          <p:cNvSpPr/>
          <p:nvPr userDrawn="1"/>
        </p:nvSpPr>
        <p:spPr>
          <a:xfrm>
            <a:off x="0" y="0"/>
            <a:ext cx="12192000" cy="16906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582F355-E948-42EE-A677-0FCC9BED4D53}"/>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short sentence.</a:t>
            </a:r>
          </a:p>
        </p:txBody>
      </p:sp>
      <p:sp>
        <p:nvSpPr>
          <p:cNvPr id="3" name="Content Placeholder 2">
            <a:extLst>
              <a:ext uri="{FF2B5EF4-FFF2-40B4-BE49-F238E27FC236}">
                <a16:creationId xmlns:a16="http://schemas.microsoft.com/office/drawing/2014/main" id="{3A36713B-3791-4932-8705-79F9316DC928}"/>
              </a:ext>
            </a:extLst>
          </p:cNvPr>
          <p:cNvSpPr>
            <a:spLocks noGrp="1"/>
          </p:cNvSpPr>
          <p:nvPr>
            <p:ph sz="half" idx="1" hasCustomPrompt="1"/>
          </p:nvPr>
        </p:nvSpPr>
        <p:spPr>
          <a:xfrm>
            <a:off x="838200" y="1825625"/>
            <a:ext cx="5181600" cy="4351338"/>
          </a:xfrm>
        </p:spPr>
        <p:txBody>
          <a:bodyPr>
            <a:normAutofit/>
          </a:bodyPr>
          <a:lstStyle>
            <a:lvl1pPr>
              <a:defRPr sz="2400"/>
            </a:lvl1pPr>
          </a:lstStyle>
          <a:p>
            <a:pPr lvl="0"/>
            <a:r>
              <a:rPr lang="en-US"/>
              <a:t>Text or data visualization here</a:t>
            </a:r>
          </a:p>
        </p:txBody>
      </p:sp>
      <p:sp>
        <p:nvSpPr>
          <p:cNvPr id="4" name="Content Placeholder 3">
            <a:extLst>
              <a:ext uri="{FF2B5EF4-FFF2-40B4-BE49-F238E27FC236}">
                <a16:creationId xmlns:a16="http://schemas.microsoft.com/office/drawing/2014/main" id="{8470189A-3AF6-4E59-AA0F-3F10CB7E7A19}"/>
              </a:ext>
            </a:extLst>
          </p:cNvPr>
          <p:cNvSpPr>
            <a:spLocks noGrp="1"/>
          </p:cNvSpPr>
          <p:nvPr>
            <p:ph sz="half" idx="2" hasCustomPrompt="1"/>
          </p:nvPr>
        </p:nvSpPr>
        <p:spPr>
          <a:xfrm>
            <a:off x="6172200" y="1825625"/>
            <a:ext cx="5181600" cy="4351338"/>
          </a:xfrm>
        </p:spPr>
        <p:txBody>
          <a:bodyPr>
            <a:normAutofit/>
          </a:bodyPr>
          <a:lstStyle>
            <a:lvl1pPr>
              <a:defRPr sz="2400"/>
            </a:lvl1pPr>
          </a:lstStyle>
          <a:p>
            <a:pPr lvl="0"/>
            <a:r>
              <a:rPr lang="en-US"/>
              <a:t>Text or data visualization here</a:t>
            </a:r>
          </a:p>
        </p:txBody>
      </p:sp>
      <p:sp>
        <p:nvSpPr>
          <p:cNvPr id="13" name="Slide Number Placeholder 3">
            <a:extLst>
              <a:ext uri="{FF2B5EF4-FFF2-40B4-BE49-F238E27FC236}">
                <a16:creationId xmlns:a16="http://schemas.microsoft.com/office/drawing/2014/main" id="{A97C5068-ED4B-4E8D-8D2B-2EAB2AE4405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4" name="Footer Placeholder 4">
            <a:extLst>
              <a:ext uri="{FF2B5EF4-FFF2-40B4-BE49-F238E27FC236}">
                <a16:creationId xmlns:a16="http://schemas.microsoft.com/office/drawing/2014/main" id="{5E436CFF-E5C4-4E0E-9D88-4FDBD8E2ED2A}"/>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352448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DE78A0C-6B5E-46AE-B27D-A51E59A88FB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40F792BE-FFC2-4C14-9A28-B52AC8226735}"/>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59287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lstStyle>
            <a:lvl1pPr marL="0" indent="0" algn="r">
              <a:buNone/>
              <a:defRPr sz="3200">
                <a:latin typeface="Franklin Gothic Demi Cond" panose="020B07060304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6" name="Slide Number Placeholder 3">
            <a:extLst>
              <a:ext uri="{FF2B5EF4-FFF2-40B4-BE49-F238E27FC236}">
                <a16:creationId xmlns:a16="http://schemas.microsoft.com/office/drawing/2014/main" id="{2AB13E42-2D86-4131-B601-6F078CA98F4A}"/>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F8A30E44-A09F-4D0F-98E8-D9E1E5FC68F5}"/>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93981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normAutofit/>
          </a:bodyPr>
          <a:lstStyle>
            <a:lvl1pPr marL="0" indent="0" algn="r">
              <a:buNone/>
              <a:defRPr sz="3200">
                <a:solidFill>
                  <a:schemeClr val="bg1"/>
                </a:solidFill>
                <a:latin typeface="Franklin Gothic Demi Cond" panose="020B07060304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10" name="Slide Number Placeholder 3">
            <a:extLst>
              <a:ext uri="{FF2B5EF4-FFF2-40B4-BE49-F238E27FC236}">
                <a16:creationId xmlns:a16="http://schemas.microsoft.com/office/drawing/2014/main" id="{5B509990-F7C6-4D6A-8711-A4EBAE1BAED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bg1"/>
                </a:solidFill>
              </a:defRPr>
            </a:lvl1pPr>
          </a:lstStyle>
          <a:p>
            <a:fld id="{820DBD16-8F52-45AC-8998-73485FE4613D}" type="slidenum">
              <a:rPr lang="en-US" smtClean="0"/>
              <a:pPr/>
              <a:t>‹#›</a:t>
            </a:fld>
            <a:endParaRPr lang="en-US"/>
          </a:p>
        </p:txBody>
      </p:sp>
      <p:sp>
        <p:nvSpPr>
          <p:cNvPr id="11" name="Footer Placeholder 4">
            <a:extLst>
              <a:ext uri="{FF2B5EF4-FFF2-40B4-BE49-F238E27FC236}">
                <a16:creationId xmlns:a16="http://schemas.microsoft.com/office/drawing/2014/main" id="{735839DA-177B-439B-A35C-142DA0BF5ECB}"/>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bg1"/>
                </a:solidFill>
              </a:defRPr>
            </a:lvl1pPr>
          </a:lstStyle>
          <a:p>
            <a:r>
              <a:rPr lang="en-US"/>
              <a:t>Vermont Department of Health</a:t>
            </a:r>
          </a:p>
        </p:txBody>
      </p:sp>
    </p:spTree>
    <p:extLst>
      <p:ext uri="{BB962C8B-B14F-4D97-AF65-F5344CB8AC3E}">
        <p14:creationId xmlns:p14="http://schemas.microsoft.com/office/powerpoint/2010/main" val="2352280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Half P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F316-2029-4109-AD44-4D3259B84309}"/>
              </a:ext>
            </a:extLst>
          </p:cNvPr>
          <p:cNvSpPr>
            <a:spLocks noGrp="1"/>
          </p:cNvSpPr>
          <p:nvPr>
            <p:ph type="title" hasCustomPrompt="1"/>
          </p:nvPr>
        </p:nvSpPr>
        <p:spPr>
          <a:xfrm>
            <a:off x="839788" y="987425"/>
            <a:ext cx="3932237" cy="1600200"/>
          </a:xfrm>
        </p:spPr>
        <p:txBody>
          <a:bodyPr anchor="b">
            <a:normAutofit/>
          </a:bodyPr>
          <a:lstStyle>
            <a:lvl1pPr>
              <a:defRPr sz="3200">
                <a:solidFill>
                  <a:schemeClr val="tx1"/>
                </a:solidFill>
              </a:defRPr>
            </a:lvl1pPr>
          </a:lstStyle>
          <a:p>
            <a:r>
              <a:rPr lang="en-US"/>
              <a:t>Put your key takeaway here in a short sentence.</a:t>
            </a:r>
          </a:p>
        </p:txBody>
      </p:sp>
      <p:sp>
        <p:nvSpPr>
          <p:cNvPr id="4" name="Text Placeholder 3">
            <a:extLst>
              <a:ext uri="{FF2B5EF4-FFF2-40B4-BE49-F238E27FC236}">
                <a16:creationId xmlns:a16="http://schemas.microsoft.com/office/drawing/2014/main" id="{C231308B-BE6E-4047-ABF5-41A9E7F11AC8}"/>
              </a:ext>
            </a:extLst>
          </p:cNvPr>
          <p:cNvSpPr>
            <a:spLocks noGrp="1"/>
          </p:cNvSpPr>
          <p:nvPr>
            <p:ph type="body" sz="half" idx="2" hasCustomPrompt="1"/>
          </p:nvPr>
        </p:nvSpPr>
        <p:spPr>
          <a:xfrm>
            <a:off x="839788" y="2587628"/>
            <a:ext cx="3932237" cy="3281363"/>
          </a:xfrm>
        </p:spPr>
        <p:txBody>
          <a:bodyPr>
            <a:normAutofit/>
          </a:bodyPr>
          <a:lstStyle>
            <a:lvl1pPr marL="0" indent="0">
              <a:buNone/>
              <a:defRPr sz="2400">
                <a:solidFill>
                  <a:schemeClr val="tx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Put supporting text here, but not too much!</a:t>
            </a:r>
          </a:p>
        </p:txBody>
      </p:sp>
      <p:sp>
        <p:nvSpPr>
          <p:cNvPr id="3" name="Content Placeholder 2">
            <a:extLst>
              <a:ext uri="{FF2B5EF4-FFF2-40B4-BE49-F238E27FC236}">
                <a16:creationId xmlns:a16="http://schemas.microsoft.com/office/drawing/2014/main" id="{A65F0E9F-F7D2-4151-9EFB-AA2749E8A8B0}"/>
              </a:ext>
            </a:extLst>
          </p:cNvPr>
          <p:cNvSpPr>
            <a:spLocks noGrp="1"/>
          </p:cNvSpPr>
          <p:nvPr>
            <p:ph idx="1"/>
          </p:nvPr>
        </p:nvSpPr>
        <p:spPr>
          <a:xfrm>
            <a:off x="5183188" y="987429"/>
            <a:ext cx="6172200" cy="4873625"/>
          </a:xfrm>
        </p:spPr>
        <p:txBody>
          <a:bodyPr>
            <a:normAutofit/>
          </a:bodyPr>
          <a:lstStyle>
            <a:lvl1pPr marL="0" indent="0">
              <a:buNone/>
              <a:defRPr sz="24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p:txBody>
      </p:sp>
      <p:sp>
        <p:nvSpPr>
          <p:cNvPr id="8" name="Slide Number Placeholder 3">
            <a:extLst>
              <a:ext uri="{FF2B5EF4-FFF2-40B4-BE49-F238E27FC236}">
                <a16:creationId xmlns:a16="http://schemas.microsoft.com/office/drawing/2014/main" id="{5CC2A6E0-B1D5-4D40-9212-034A623B267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0" name="Footer Placeholder 4">
            <a:extLst>
              <a:ext uri="{FF2B5EF4-FFF2-40B4-BE49-F238E27FC236}">
                <a16:creationId xmlns:a16="http://schemas.microsoft.com/office/drawing/2014/main" id="{FAE77D1F-1547-478F-8ED2-2A92205F895F}"/>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308005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1B5C-CBC5-4813-B9F4-1E4BD2B87BDD}"/>
              </a:ext>
            </a:extLst>
          </p:cNvPr>
          <p:cNvSpPr>
            <a:spLocks noGrp="1"/>
          </p:cNvSpPr>
          <p:nvPr>
            <p:ph type="title" hasCustomPrompt="1"/>
          </p:nvPr>
        </p:nvSpPr>
        <p:spPr/>
        <p:txBody>
          <a:bodyPr>
            <a:normAutofit/>
          </a:bodyPr>
          <a:lstStyle>
            <a:lvl1pPr>
              <a:defRPr sz="3200"/>
            </a:lvl1pPr>
          </a:lstStyle>
          <a:p>
            <a:r>
              <a:rPr lang="en-US"/>
              <a:t>A Quick Recap</a:t>
            </a:r>
          </a:p>
        </p:txBody>
      </p:sp>
      <p:sp>
        <p:nvSpPr>
          <p:cNvPr id="10" name="1">
            <a:extLst>
              <a:ext uri="{FF2B5EF4-FFF2-40B4-BE49-F238E27FC236}">
                <a16:creationId xmlns:a16="http://schemas.microsoft.com/office/drawing/2014/main" id="{3DCF7EA1-3A3E-4DD8-8050-FA5A3A498069}"/>
              </a:ext>
            </a:extLst>
          </p:cNvPr>
          <p:cNvSpPr txBox="1"/>
          <p:nvPr userDrawn="1"/>
        </p:nvSpPr>
        <p:spPr>
          <a:xfrm>
            <a:off x="879390" y="1872426"/>
            <a:ext cx="1376817" cy="784830"/>
          </a:xfrm>
          <a:prstGeom prst="rect">
            <a:avLst/>
          </a:prstGeom>
          <a:noFill/>
        </p:spPr>
        <p:txBody>
          <a:bodyPr wrap="square" rtlCol="0">
            <a:spAutoFit/>
          </a:bodyPr>
          <a:lstStyle/>
          <a:p>
            <a:r>
              <a:rPr lang="en-US" sz="4500">
                <a:solidFill>
                  <a:schemeClr val="accent1"/>
                </a:solidFill>
                <a:latin typeface="+mj-lt"/>
              </a:rPr>
              <a:t>1</a:t>
            </a:r>
          </a:p>
        </p:txBody>
      </p:sp>
      <p:sp>
        <p:nvSpPr>
          <p:cNvPr id="6" name="Text Placeholder 5">
            <a:extLst>
              <a:ext uri="{FF2B5EF4-FFF2-40B4-BE49-F238E27FC236}">
                <a16:creationId xmlns:a16="http://schemas.microsoft.com/office/drawing/2014/main" id="{71337633-62BA-440A-8490-978F90888F01}"/>
              </a:ext>
            </a:extLst>
          </p:cNvPr>
          <p:cNvSpPr>
            <a:spLocks noGrp="1"/>
          </p:cNvSpPr>
          <p:nvPr>
            <p:ph type="body" sz="quarter" idx="12" hasCustomPrompt="1"/>
          </p:nvPr>
        </p:nvSpPr>
        <p:spPr>
          <a:xfrm>
            <a:off x="1993559" y="2137719"/>
            <a:ext cx="9362303" cy="1154112"/>
          </a:xfrm>
        </p:spPr>
        <p:txBody>
          <a:bodyPr/>
          <a:lstStyle>
            <a:lvl1pPr>
              <a:defRPr sz="2400"/>
            </a:lvl1pPr>
          </a:lstStyle>
          <a:p>
            <a:pPr lvl="0"/>
            <a:r>
              <a:rPr lang="en-US"/>
              <a:t>Use these points to share key takeaways from your presentation.</a:t>
            </a:r>
          </a:p>
        </p:txBody>
      </p:sp>
      <p:sp>
        <p:nvSpPr>
          <p:cNvPr id="11" name="2">
            <a:extLst>
              <a:ext uri="{FF2B5EF4-FFF2-40B4-BE49-F238E27FC236}">
                <a16:creationId xmlns:a16="http://schemas.microsoft.com/office/drawing/2014/main" id="{28B074D7-5222-44F8-BB3F-E5728699E8EB}"/>
              </a:ext>
            </a:extLst>
          </p:cNvPr>
          <p:cNvSpPr txBox="1"/>
          <p:nvPr userDrawn="1"/>
        </p:nvSpPr>
        <p:spPr>
          <a:xfrm>
            <a:off x="838202" y="3155468"/>
            <a:ext cx="1376817" cy="784830"/>
          </a:xfrm>
          <a:prstGeom prst="rect">
            <a:avLst/>
          </a:prstGeom>
          <a:noFill/>
        </p:spPr>
        <p:txBody>
          <a:bodyPr wrap="square" rtlCol="0">
            <a:spAutoFit/>
          </a:bodyPr>
          <a:lstStyle/>
          <a:p>
            <a:r>
              <a:rPr lang="en-US" sz="4500">
                <a:solidFill>
                  <a:schemeClr val="accent1"/>
                </a:solidFill>
                <a:latin typeface="+mj-lt"/>
              </a:rPr>
              <a:t>2</a:t>
            </a:r>
          </a:p>
        </p:txBody>
      </p:sp>
      <p:sp>
        <p:nvSpPr>
          <p:cNvPr id="8" name="Text Placeholder 5">
            <a:extLst>
              <a:ext uri="{FF2B5EF4-FFF2-40B4-BE49-F238E27FC236}">
                <a16:creationId xmlns:a16="http://schemas.microsoft.com/office/drawing/2014/main" id="{44FF4757-61B2-411F-981B-09DDFCB67737}"/>
              </a:ext>
            </a:extLst>
          </p:cNvPr>
          <p:cNvSpPr>
            <a:spLocks noGrp="1"/>
          </p:cNvSpPr>
          <p:nvPr>
            <p:ph type="body" sz="quarter" idx="13" hasCustomPrompt="1"/>
          </p:nvPr>
        </p:nvSpPr>
        <p:spPr>
          <a:xfrm>
            <a:off x="1991499" y="3420762"/>
            <a:ext cx="9362303" cy="1154112"/>
          </a:xfrm>
        </p:spPr>
        <p:txBody>
          <a:bodyPr/>
          <a:lstStyle>
            <a:lvl1pPr algn="l">
              <a:defRPr sz="2400"/>
            </a:lvl1pPr>
          </a:lstStyle>
          <a:p>
            <a:pPr lvl="0"/>
            <a:r>
              <a:rPr lang="en-US"/>
              <a:t>Points should be no longer than one sentence – the more boiled down and digestible, the better!</a:t>
            </a:r>
          </a:p>
        </p:txBody>
      </p:sp>
      <p:sp>
        <p:nvSpPr>
          <p:cNvPr id="12" name="3">
            <a:extLst>
              <a:ext uri="{FF2B5EF4-FFF2-40B4-BE49-F238E27FC236}">
                <a16:creationId xmlns:a16="http://schemas.microsoft.com/office/drawing/2014/main" id="{463AEF0F-7350-45D4-94C7-679A13CA7CB7}"/>
              </a:ext>
            </a:extLst>
          </p:cNvPr>
          <p:cNvSpPr txBox="1"/>
          <p:nvPr userDrawn="1"/>
        </p:nvSpPr>
        <p:spPr>
          <a:xfrm>
            <a:off x="838202" y="4438513"/>
            <a:ext cx="1376817" cy="784830"/>
          </a:xfrm>
          <a:prstGeom prst="rect">
            <a:avLst/>
          </a:prstGeom>
          <a:noFill/>
        </p:spPr>
        <p:txBody>
          <a:bodyPr wrap="square" rtlCol="0">
            <a:spAutoFit/>
          </a:bodyPr>
          <a:lstStyle/>
          <a:p>
            <a:r>
              <a:rPr lang="en-US" sz="4500">
                <a:solidFill>
                  <a:schemeClr val="accent1"/>
                </a:solidFill>
                <a:latin typeface="+mj-lt"/>
              </a:rPr>
              <a:t>3</a:t>
            </a:r>
          </a:p>
        </p:txBody>
      </p:sp>
      <p:sp>
        <p:nvSpPr>
          <p:cNvPr id="9" name="Text Placeholder 5">
            <a:extLst>
              <a:ext uri="{FF2B5EF4-FFF2-40B4-BE49-F238E27FC236}">
                <a16:creationId xmlns:a16="http://schemas.microsoft.com/office/drawing/2014/main" id="{3675A2CB-5BCC-42DC-AB4C-85E0423997B4}"/>
              </a:ext>
            </a:extLst>
          </p:cNvPr>
          <p:cNvSpPr>
            <a:spLocks noGrp="1"/>
          </p:cNvSpPr>
          <p:nvPr>
            <p:ph type="body" sz="quarter" idx="14" hasCustomPrompt="1"/>
          </p:nvPr>
        </p:nvSpPr>
        <p:spPr>
          <a:xfrm>
            <a:off x="1991499" y="4703806"/>
            <a:ext cx="9362303" cy="1154112"/>
          </a:xfrm>
        </p:spPr>
        <p:txBody>
          <a:bodyPr>
            <a:normAutofit/>
          </a:bodyPr>
          <a:lstStyle>
            <a:lvl1pPr>
              <a:defRPr sz="2400"/>
            </a:lvl1pPr>
          </a:lstStyle>
          <a:p>
            <a:pPr lvl="0"/>
            <a:r>
              <a:rPr lang="en-US"/>
              <a:t>This final point should bring it all home – this is what will stick in people’s minds.</a:t>
            </a:r>
          </a:p>
        </p:txBody>
      </p:sp>
      <p:sp>
        <p:nvSpPr>
          <p:cNvPr id="13" name="Slide Number Placeholder 3">
            <a:extLst>
              <a:ext uri="{FF2B5EF4-FFF2-40B4-BE49-F238E27FC236}">
                <a16:creationId xmlns:a16="http://schemas.microsoft.com/office/drawing/2014/main" id="{2D8250ED-B23E-4F43-AE50-FD67383E9C23}"/>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4" name="Footer Placeholder 4">
            <a:extLst>
              <a:ext uri="{FF2B5EF4-FFF2-40B4-BE49-F238E27FC236}">
                <a16:creationId xmlns:a16="http://schemas.microsoft.com/office/drawing/2014/main" id="{5165246F-2EF3-4711-AA1E-8B42840B69BE}"/>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233841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B1A1B-D138-4C0D-8129-C1208521962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46339-AB4D-403F-8C57-1C6D39546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1673B80-304C-4942-9670-CD64AB9DB5E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5" name="Footer Placeholder 4">
            <a:extLst>
              <a:ext uri="{FF2B5EF4-FFF2-40B4-BE49-F238E27FC236}">
                <a16:creationId xmlns:a16="http://schemas.microsoft.com/office/drawing/2014/main" id="{0ECC9936-B2F4-4849-B5D6-1047A5351FE0}"/>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928671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lvl1pPr algn="l" defTabSz="51435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sz="24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D187A-9E8C-41B9-068B-7AFCE2D4A215}"/>
              </a:ext>
            </a:extLst>
          </p:cNvPr>
          <p:cNvSpPr txBox="1">
            <a:spLocks noGrp="1"/>
          </p:cNvSpPr>
          <p:nvPr>
            <p:ph type="title" idx="4294967295"/>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a:t>
            </a:r>
          </a:p>
        </p:txBody>
      </p:sp>
      <p:pic>
        <p:nvPicPr>
          <p:cNvPr id="7" name="Picture 6" descr="Screenshot of the word template version of the time study form">
            <a:extLst>
              <a:ext uri="{FF2B5EF4-FFF2-40B4-BE49-F238E27FC236}">
                <a16:creationId xmlns:a16="http://schemas.microsoft.com/office/drawing/2014/main" id="{02D5E15C-C84C-3C21-A059-C6E43F9EB348}"/>
              </a:ext>
            </a:extLst>
          </p:cNvPr>
          <p:cNvPicPr>
            <a:picLocks noChangeAspect="1"/>
          </p:cNvPicPr>
          <p:nvPr/>
        </p:nvPicPr>
        <p:blipFill>
          <a:blip r:embed="rId2"/>
          <a:stretch>
            <a:fillRect/>
          </a:stretch>
        </p:blipFill>
        <p:spPr>
          <a:xfrm>
            <a:off x="2171700" y="623887"/>
            <a:ext cx="7848600" cy="5610225"/>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a:t>
            </a:fld>
            <a:endParaRPr lang="en-US"/>
          </a:p>
        </p:txBody>
      </p:sp>
    </p:spTree>
    <p:extLst>
      <p:ext uri="{BB962C8B-B14F-4D97-AF65-F5344CB8AC3E}">
        <p14:creationId xmlns:p14="http://schemas.microsoft.com/office/powerpoint/2010/main" val="310894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7E6C5094-48F1-34A1-221B-A2A7FAC0C88D}"/>
              </a:ext>
              <a:ext uri="{C183D7F6-B498-43B3-948B-1728B52AA6E4}">
                <adec:decorative xmlns:adec="http://schemas.microsoft.com/office/drawing/2017/decorative" val="1"/>
              </a:ext>
            </a:extLst>
          </p:cNvPr>
          <p:cNvSpPr txBox="1">
            <a:spLocks noGrp="1"/>
          </p:cNvSpPr>
          <p:nvPr>
            <p:ph type="title" idx="4294967295"/>
          </p:nvPr>
        </p:nvSpPr>
        <p:spPr>
          <a:xfrm>
            <a:off x="0" y="-471628"/>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lvl="0" defTabSz="914400">
              <a:lnSpc>
                <a:spcPct val="100000"/>
              </a:lnSpc>
              <a:spcBef>
                <a:spcPts val="0"/>
              </a:spcBef>
              <a:defRPr/>
            </a:pPr>
            <a:r>
              <a:rPr lang="en-US" sz="2000">
                <a:solidFill>
                  <a:schemeClr val="accent1"/>
                </a:solidFill>
              </a:rPr>
              <a:t>Time Study Form: Word Template Instructions 4</a:t>
            </a:r>
            <a:endParaRPr kumimoji="0" lang="en-US" sz="2000" i="0" u="none" strike="noStrike" kern="1200" cap="none" spc="0" normalizeH="0" baseline="0" noProof="0">
              <a:ln>
                <a:noFill/>
              </a:ln>
              <a:solidFill>
                <a:schemeClr val="accent1"/>
              </a:solidFill>
              <a:effectLst/>
              <a:uLnTx/>
              <a:uFillTx/>
              <a:latin typeface="+mn-lt"/>
              <a:ea typeface="+mn-ea"/>
              <a:cs typeface="+mn-cs"/>
            </a:endParaRP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a:t>
            </a:r>
          </a:p>
        </p:txBody>
      </p:sp>
      <p:pic>
        <p:nvPicPr>
          <p:cNvPr id="2" name="Picture 1" descr="Instructions for Recovery Center Directors outlining the time study submission form deadlines to VDH">
            <a:extLst>
              <a:ext uri="{FF2B5EF4-FFF2-40B4-BE49-F238E27FC236}">
                <a16:creationId xmlns:a16="http://schemas.microsoft.com/office/drawing/2014/main" id="{B3E9DB39-BA36-361D-C88F-80F9150F86C5}"/>
              </a:ext>
            </a:extLst>
          </p:cNvPr>
          <p:cNvPicPr>
            <a:picLocks noChangeAspect="1"/>
          </p:cNvPicPr>
          <p:nvPr/>
        </p:nvPicPr>
        <p:blipFill>
          <a:blip r:embed="rId2"/>
          <a:stretch>
            <a:fillRect/>
          </a:stretch>
        </p:blipFill>
        <p:spPr>
          <a:xfrm>
            <a:off x="1224643" y="817038"/>
            <a:ext cx="9751786" cy="5069710"/>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10</a:t>
            </a:fld>
            <a:endParaRPr lang="en-US"/>
          </a:p>
        </p:txBody>
      </p:sp>
    </p:spTree>
    <p:extLst>
      <p:ext uri="{BB962C8B-B14F-4D97-AF65-F5344CB8AC3E}">
        <p14:creationId xmlns:p14="http://schemas.microsoft.com/office/powerpoint/2010/main" val="366675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5447-F423-CCAA-8D83-06B23850C4D9}"/>
              </a:ext>
            </a:extLst>
          </p:cNvPr>
          <p:cNvSpPr txBox="1">
            <a:spLocks noGrp="1"/>
          </p:cNvSpPr>
          <p:nvPr>
            <p:ph type="title" idx="4294967295"/>
          </p:nvPr>
        </p:nvSpPr>
        <p:spPr>
          <a:xfrm>
            <a:off x="136301" y="-501270"/>
            <a:ext cx="48166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Time Study Activity Categories and Descriptions</a:t>
            </a:r>
          </a:p>
        </p:txBody>
      </p:sp>
      <p:graphicFrame>
        <p:nvGraphicFramePr>
          <p:cNvPr id="9" name="Table 8">
            <a:extLst>
              <a:ext uri="{FF2B5EF4-FFF2-40B4-BE49-F238E27FC236}">
                <a16:creationId xmlns:a16="http://schemas.microsoft.com/office/drawing/2014/main" id="{FC71C945-2542-D4B0-50A2-D200017CB341}"/>
              </a:ext>
            </a:extLst>
          </p:cNvPr>
          <p:cNvGraphicFramePr>
            <a:graphicFrameLocks noGrp="1"/>
          </p:cNvGraphicFramePr>
          <p:nvPr>
            <p:extLst>
              <p:ext uri="{D42A27DB-BD31-4B8C-83A1-F6EECF244321}">
                <p14:modId xmlns:p14="http://schemas.microsoft.com/office/powerpoint/2010/main" val="758083849"/>
              </p:ext>
            </p:extLst>
          </p:nvPr>
        </p:nvGraphicFramePr>
        <p:xfrm>
          <a:off x="903035" y="233187"/>
          <a:ext cx="10385930" cy="6123167"/>
        </p:xfrm>
        <a:graphic>
          <a:graphicData uri="http://schemas.openxmlformats.org/drawingml/2006/table">
            <a:tbl>
              <a:tblPr firstRow="1" firstCol="1" bandRow="1">
                <a:noFill/>
                <a:tableStyleId>{9D7B26C5-4107-4FEC-AEDC-1716B250A1EF}</a:tableStyleId>
              </a:tblPr>
              <a:tblGrid>
                <a:gridCol w="3476425">
                  <a:extLst>
                    <a:ext uri="{9D8B030D-6E8A-4147-A177-3AD203B41FA5}">
                      <a16:colId xmlns:a16="http://schemas.microsoft.com/office/drawing/2014/main" val="1821879691"/>
                    </a:ext>
                  </a:extLst>
                </a:gridCol>
                <a:gridCol w="6909505">
                  <a:extLst>
                    <a:ext uri="{9D8B030D-6E8A-4147-A177-3AD203B41FA5}">
                      <a16:colId xmlns:a16="http://schemas.microsoft.com/office/drawing/2014/main" val="3229377717"/>
                    </a:ext>
                  </a:extLst>
                </a:gridCol>
              </a:tblGrid>
              <a:tr h="405882">
                <a:tc>
                  <a:txBody>
                    <a:bodyPr/>
                    <a:lstStyle/>
                    <a:p>
                      <a:pPr marL="0" marR="0">
                        <a:lnSpc>
                          <a:spcPct val="107000"/>
                        </a:lnSpc>
                        <a:spcBef>
                          <a:spcPts val="0"/>
                        </a:spcBef>
                        <a:spcAft>
                          <a:spcPts val="0"/>
                        </a:spcAft>
                      </a:pPr>
                      <a:r>
                        <a:rPr lang="en-US" sz="1800" b="1" cap="none" spc="0">
                          <a:solidFill>
                            <a:schemeClr val="tx1"/>
                          </a:solidFill>
                          <a:effectLst/>
                          <a:latin typeface="+mn-lt"/>
                        </a:rPr>
                        <a:t>Activity Category</a:t>
                      </a:r>
                      <a:endParaRPr lang="en-US" sz="18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75586" marB="75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800" b="1" cap="none" spc="0">
                          <a:solidFill>
                            <a:schemeClr val="tx1"/>
                          </a:solidFill>
                          <a:effectLst/>
                          <a:latin typeface="+mn-lt"/>
                        </a:rPr>
                        <a:t>Description/Examples</a:t>
                      </a:r>
                      <a:endParaRPr lang="en-US" sz="18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75586" marB="75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2393325"/>
                  </a:ext>
                </a:extLst>
              </a:tr>
              <a:tr h="326621">
                <a:tc>
                  <a:txBody>
                    <a:bodyPr/>
                    <a:lstStyle/>
                    <a:p>
                      <a:pPr marL="0" marR="0">
                        <a:lnSpc>
                          <a:spcPct val="107000"/>
                        </a:lnSpc>
                        <a:spcBef>
                          <a:spcPts val="0"/>
                        </a:spcBef>
                        <a:spcAft>
                          <a:spcPts val="0"/>
                        </a:spcAft>
                      </a:pPr>
                      <a:r>
                        <a:rPr lang="en-US" sz="1400" b="1" cap="none" spc="0">
                          <a:solidFill>
                            <a:schemeClr val="tx1"/>
                          </a:solidFill>
                          <a:effectLst/>
                          <a:latin typeface="+mn-lt"/>
                        </a:rPr>
                        <a:t>Hours worked </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cap="none" spc="0">
                          <a:solidFill>
                            <a:schemeClr val="tx1"/>
                          </a:solidFill>
                          <a:effectLst/>
                          <a:latin typeface="+mn-lt"/>
                        </a:rPr>
                        <a:t>Total shift hours worked per day</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638354"/>
                  </a:ext>
                </a:extLst>
              </a:tr>
              <a:tr h="1419504">
                <a:tc>
                  <a:txBody>
                    <a:bodyPr/>
                    <a:lstStyle/>
                    <a:p>
                      <a:pPr marL="0" marR="0">
                        <a:lnSpc>
                          <a:spcPct val="107000"/>
                        </a:lnSpc>
                        <a:spcBef>
                          <a:spcPts val="0"/>
                        </a:spcBef>
                        <a:spcAft>
                          <a:spcPts val="0"/>
                        </a:spcAft>
                      </a:pPr>
                      <a:r>
                        <a:rPr lang="en-US" sz="1400" b="1" cap="none" spc="0">
                          <a:solidFill>
                            <a:schemeClr val="tx1"/>
                          </a:solidFill>
                          <a:effectLst/>
                          <a:latin typeface="+mn-lt"/>
                        </a:rPr>
                        <a:t>Recovery Coaching 1-on-1 Session</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cap="none" spc="0">
                          <a:solidFill>
                            <a:schemeClr val="tx1"/>
                          </a:solidFill>
                          <a:effectLst/>
                          <a:latin typeface="+mn-lt"/>
                        </a:rPr>
                        <a:t>Time spent with participant providing recovery coaching in-person or virtual (video or phone call):</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Recovery Coaching in the Center </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Recovery Coaching at another community location</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Recovery Coaching in the ED</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Parents in Recovery 1-on-1 sessions</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5108212"/>
                  </a:ext>
                </a:extLst>
              </a:tr>
              <a:tr h="763774">
                <a:tc>
                  <a:txBody>
                    <a:bodyPr/>
                    <a:lstStyle/>
                    <a:p>
                      <a:pPr marL="0" marR="0">
                        <a:lnSpc>
                          <a:spcPct val="107000"/>
                        </a:lnSpc>
                        <a:spcBef>
                          <a:spcPts val="0"/>
                        </a:spcBef>
                        <a:spcAft>
                          <a:spcPts val="0"/>
                        </a:spcAft>
                      </a:pPr>
                      <a:r>
                        <a:rPr lang="en-US" sz="1400" b="1" cap="none" spc="0">
                          <a:solidFill>
                            <a:schemeClr val="tx1"/>
                          </a:solidFill>
                          <a:effectLst/>
                          <a:latin typeface="+mn-lt"/>
                        </a:rPr>
                        <a:t>Recovery Coaching 1-on-1 Session Preparation/Follow-up</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cap="none" spc="0">
                          <a:solidFill>
                            <a:schemeClr val="tx1"/>
                          </a:solidFill>
                          <a:effectLst/>
                          <a:latin typeface="+mn-lt"/>
                        </a:rPr>
                        <a:t>Time spent preparing for recovery coaching session and following-up after session:</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Meeting scheduling</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Phone/email follow-ups (that are not a Recovery Coaching session)</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045469"/>
                  </a:ext>
                </a:extLst>
              </a:tr>
              <a:tr h="982350">
                <a:tc>
                  <a:txBody>
                    <a:bodyPr/>
                    <a:lstStyle/>
                    <a:p>
                      <a:pPr marL="0" marR="0">
                        <a:lnSpc>
                          <a:spcPct val="107000"/>
                        </a:lnSpc>
                        <a:spcBef>
                          <a:spcPts val="0"/>
                        </a:spcBef>
                        <a:spcAft>
                          <a:spcPts val="0"/>
                        </a:spcAft>
                      </a:pPr>
                      <a:r>
                        <a:rPr lang="en-US" sz="1400" b="1" cap="none" spc="0">
                          <a:solidFill>
                            <a:schemeClr val="tx1"/>
                          </a:solidFill>
                          <a:effectLst/>
                          <a:latin typeface="+mn-lt"/>
                        </a:rPr>
                        <a:t>Recovery Coaching 1-on-1 Session Administrative Tasks</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cap="none" spc="0">
                          <a:solidFill>
                            <a:schemeClr val="tx1"/>
                          </a:solidFill>
                          <a:effectLst/>
                          <a:latin typeface="+mn-lt"/>
                        </a:rPr>
                        <a:t>Time spent on administrative tasks related to the documentation of Recovery Coaching 1-on-1 sessions and participant data:</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Creating participant records</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Data entry (in RDP or other Recovery Coaching related systems)</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1817026"/>
                  </a:ext>
                </a:extLst>
              </a:tr>
              <a:tr h="545197">
                <a:tc>
                  <a:txBody>
                    <a:bodyPr/>
                    <a:lstStyle/>
                    <a:p>
                      <a:pPr marL="0" marR="0">
                        <a:lnSpc>
                          <a:spcPct val="107000"/>
                        </a:lnSpc>
                        <a:spcBef>
                          <a:spcPts val="0"/>
                        </a:spcBef>
                        <a:spcAft>
                          <a:spcPts val="0"/>
                        </a:spcAft>
                      </a:pPr>
                      <a:r>
                        <a:rPr lang="en-US" sz="1400" b="1" cap="none" spc="0">
                          <a:solidFill>
                            <a:schemeClr val="tx1"/>
                          </a:solidFill>
                          <a:effectLst/>
                          <a:latin typeface="+mn-lt"/>
                        </a:rPr>
                        <a:t>Recovery Coaching 1-on-1 Session</a:t>
                      </a:r>
                    </a:p>
                    <a:p>
                      <a:pPr marL="0" marR="0">
                        <a:lnSpc>
                          <a:spcPct val="107000"/>
                        </a:lnSpc>
                        <a:spcBef>
                          <a:spcPts val="0"/>
                        </a:spcBef>
                        <a:spcAft>
                          <a:spcPts val="0"/>
                        </a:spcAft>
                      </a:pPr>
                      <a:r>
                        <a:rPr lang="en-US" sz="1400" b="1" cap="none" spc="0">
                          <a:solidFill>
                            <a:schemeClr val="tx1"/>
                          </a:solidFill>
                          <a:effectLst/>
                          <a:latin typeface="+mn-lt"/>
                        </a:rPr>
                        <a:t>Travel Time</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cap="none" spc="0">
                          <a:solidFill>
                            <a:schemeClr val="tx1"/>
                          </a:solidFill>
                          <a:effectLst/>
                          <a:latin typeface="+mn-lt"/>
                        </a:rPr>
                        <a:t>Time spent traveling to and from 1-on-1 Recovery Coaching sessions</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399038"/>
                  </a:ext>
                </a:extLst>
              </a:tr>
              <a:tr h="1419504">
                <a:tc>
                  <a:txBody>
                    <a:bodyPr/>
                    <a:lstStyle/>
                    <a:p>
                      <a:pPr marL="0" marR="0">
                        <a:lnSpc>
                          <a:spcPct val="107000"/>
                        </a:lnSpc>
                        <a:spcBef>
                          <a:spcPts val="0"/>
                        </a:spcBef>
                        <a:spcAft>
                          <a:spcPts val="0"/>
                        </a:spcAft>
                      </a:pPr>
                      <a:r>
                        <a:rPr lang="en-US" sz="1400" b="1" cap="none" spc="0">
                          <a:solidFill>
                            <a:schemeClr val="tx1"/>
                          </a:solidFill>
                          <a:effectLst/>
                          <a:latin typeface="+mn-lt"/>
                        </a:rPr>
                        <a:t>Group Facilitation and Resource Provision</a:t>
                      </a:r>
                      <a:endParaRPr lang="en-US" sz="14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cap="none" spc="0">
                          <a:solidFill>
                            <a:schemeClr val="tx1"/>
                          </a:solidFill>
                          <a:effectLst/>
                          <a:latin typeface="+mn-lt"/>
                        </a:rPr>
                        <a:t>Time spent providing the following:</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Directing individuals and providing referrals to community resources (outside of coaching-participant relationship)</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Facilitating recovery groups such as but not limited to Parents in Recovery groups and SMART Recovery.</a:t>
                      </a:r>
                    </a:p>
                    <a:p>
                      <a:pPr marL="285750" marR="0" lvl="0" indent="-285750">
                        <a:lnSpc>
                          <a:spcPct val="107000"/>
                        </a:lnSpc>
                        <a:spcBef>
                          <a:spcPts val="0"/>
                        </a:spcBef>
                        <a:spcAft>
                          <a:spcPts val="0"/>
                        </a:spcAft>
                        <a:buFont typeface="Arial" panose="020B0604020202020204" pitchFamily="34" charset="0"/>
                        <a:buChar char="•"/>
                      </a:pPr>
                      <a:r>
                        <a:rPr lang="en-US" sz="1400" cap="none" spc="0">
                          <a:solidFill>
                            <a:schemeClr val="tx1"/>
                          </a:solidFill>
                          <a:effectLst/>
                          <a:latin typeface="+mn-lt"/>
                        </a:rPr>
                        <a:t>Preparing for and follow-up related to facilitating recovery groups.</a:t>
                      </a:r>
                      <a:endParaRPr lang="en-US" sz="1400" cap="none" spc="0">
                        <a:solidFill>
                          <a:schemeClr val="tx1"/>
                        </a:solidFill>
                        <a:effectLst/>
                        <a:latin typeface="+mn-lt"/>
                        <a:ea typeface="Calibri" panose="020F0502020204030204" pitchFamily="34" charset="0"/>
                        <a:cs typeface="Arial" panose="020B0604020202020204" pitchFamily="34" charset="0"/>
                      </a:endParaRPr>
                    </a:p>
                  </a:txBody>
                  <a:tcPr marL="52910" marR="37793" marT="53384" marB="7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44071303"/>
                  </a:ext>
                </a:extLst>
              </a:tr>
            </a:tbl>
          </a:graphicData>
        </a:graphic>
      </p:graphicFrame>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11</a:t>
            </a:fld>
            <a:endParaRPr lang="en-US"/>
          </a:p>
        </p:txBody>
      </p:sp>
    </p:spTree>
    <p:extLst>
      <p:ext uri="{BB962C8B-B14F-4D97-AF65-F5344CB8AC3E}">
        <p14:creationId xmlns:p14="http://schemas.microsoft.com/office/powerpoint/2010/main" val="916911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1E2F-05E8-EA2A-14CD-AAAE48CBE496}"/>
              </a:ext>
            </a:extLst>
          </p:cNvPr>
          <p:cNvSpPr txBox="1">
            <a:spLocks noGrp="1"/>
          </p:cNvSpPr>
          <p:nvPr>
            <p:ph type="title" idx="4294967295"/>
          </p:nvPr>
        </p:nvSpPr>
        <p:spPr>
          <a:xfrm>
            <a:off x="136301" y="-501270"/>
            <a:ext cx="562055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Time Study Activity Categories and Descriptions 2</a:t>
            </a:r>
          </a:p>
        </p:txBody>
      </p:sp>
      <p:graphicFrame>
        <p:nvGraphicFramePr>
          <p:cNvPr id="9" name="Table 8">
            <a:extLst>
              <a:ext uri="{FF2B5EF4-FFF2-40B4-BE49-F238E27FC236}">
                <a16:creationId xmlns:a16="http://schemas.microsoft.com/office/drawing/2014/main" id="{FC71C945-2542-D4B0-50A2-D200017CB341}"/>
              </a:ext>
            </a:extLst>
          </p:cNvPr>
          <p:cNvGraphicFramePr>
            <a:graphicFrameLocks noGrp="1"/>
          </p:cNvGraphicFramePr>
          <p:nvPr>
            <p:extLst>
              <p:ext uri="{D42A27DB-BD31-4B8C-83A1-F6EECF244321}">
                <p14:modId xmlns:p14="http://schemas.microsoft.com/office/powerpoint/2010/main" val="2655739244"/>
              </p:ext>
            </p:extLst>
          </p:nvPr>
        </p:nvGraphicFramePr>
        <p:xfrm>
          <a:off x="903035" y="233189"/>
          <a:ext cx="10385930" cy="6011772"/>
        </p:xfrm>
        <a:graphic>
          <a:graphicData uri="http://schemas.openxmlformats.org/drawingml/2006/table">
            <a:tbl>
              <a:tblPr firstRow="1" firstCol="1" bandRow="1">
                <a:noFill/>
                <a:tableStyleId>{9D7B26C5-4107-4FEC-AEDC-1716B250A1EF}</a:tableStyleId>
              </a:tblPr>
              <a:tblGrid>
                <a:gridCol w="3476425">
                  <a:extLst>
                    <a:ext uri="{9D8B030D-6E8A-4147-A177-3AD203B41FA5}">
                      <a16:colId xmlns:a16="http://schemas.microsoft.com/office/drawing/2014/main" val="1821879691"/>
                    </a:ext>
                  </a:extLst>
                </a:gridCol>
                <a:gridCol w="6909505">
                  <a:extLst>
                    <a:ext uri="{9D8B030D-6E8A-4147-A177-3AD203B41FA5}">
                      <a16:colId xmlns:a16="http://schemas.microsoft.com/office/drawing/2014/main" val="3229377717"/>
                    </a:ext>
                  </a:extLst>
                </a:gridCol>
              </a:tblGrid>
              <a:tr h="397689">
                <a:tc>
                  <a:txBody>
                    <a:bodyPr/>
                    <a:lstStyle/>
                    <a:p>
                      <a:pPr marL="0" marR="0">
                        <a:lnSpc>
                          <a:spcPct val="107000"/>
                        </a:lnSpc>
                        <a:spcBef>
                          <a:spcPts val="0"/>
                        </a:spcBef>
                        <a:spcAft>
                          <a:spcPts val="0"/>
                        </a:spcAft>
                      </a:pPr>
                      <a:r>
                        <a:rPr lang="en-US" sz="1800" b="1" cap="none" spc="0">
                          <a:solidFill>
                            <a:schemeClr val="tx1"/>
                          </a:solidFill>
                          <a:effectLst/>
                          <a:latin typeface="+mn-lt"/>
                        </a:rPr>
                        <a:t>Activity Category</a:t>
                      </a:r>
                      <a:endParaRPr lang="en-US" sz="18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75586" marB="75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800" b="1" cap="none" spc="0">
                          <a:solidFill>
                            <a:schemeClr val="tx1"/>
                          </a:solidFill>
                          <a:effectLst/>
                          <a:latin typeface="+mn-lt"/>
                        </a:rPr>
                        <a:t>Description/Examples</a:t>
                      </a:r>
                      <a:endParaRPr lang="en-US" sz="1800" b="1" cap="none" spc="0">
                        <a:solidFill>
                          <a:schemeClr val="tx1"/>
                        </a:solidFill>
                        <a:effectLst/>
                        <a:latin typeface="+mn-lt"/>
                        <a:ea typeface="Calibri" panose="020F0502020204030204" pitchFamily="34" charset="0"/>
                        <a:cs typeface="Arial" panose="020B0604020202020204" pitchFamily="34" charset="0"/>
                      </a:endParaRPr>
                    </a:p>
                  </a:txBody>
                  <a:tcPr marL="52910" marR="37793" marT="75586" marB="75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2393325"/>
                  </a:ext>
                </a:extLst>
              </a:tr>
              <a:tr h="1269856">
                <a:tc>
                  <a:txBody>
                    <a:bodyPr/>
                    <a:lstStyle/>
                    <a:p>
                      <a:pPr marL="0" marR="0" algn="l" defTabSz="514350" rtl="0" eaLnBrk="1" latinLnBrk="0" hangingPunct="1">
                        <a:lnSpc>
                          <a:spcPct val="107000"/>
                        </a:lnSpc>
                        <a:spcBef>
                          <a:spcPts val="0"/>
                        </a:spcBef>
                        <a:spcAft>
                          <a:spcPts val="0"/>
                        </a:spcAft>
                      </a:pPr>
                      <a:r>
                        <a:rPr lang="en-US" sz="1400" b="1" kern="1200" cap="none" spc="0">
                          <a:solidFill>
                            <a:schemeClr val="tx1"/>
                          </a:solidFill>
                          <a:effectLst/>
                          <a:latin typeface="+mn-lt"/>
                          <a:ea typeface="+mn-ea"/>
                          <a:cs typeface="+mn-cs"/>
                        </a:rPr>
                        <a:t>Recovery Center Programming (non-Recovery Coaching)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514350" rtl="0" eaLnBrk="1" latinLnBrk="0" hangingPunct="1">
                        <a:lnSpc>
                          <a:spcPct val="107000"/>
                        </a:lnSpc>
                        <a:spcBef>
                          <a:spcPts val="0"/>
                        </a:spcBef>
                        <a:spcAft>
                          <a:spcPts val="0"/>
                        </a:spcAft>
                      </a:pPr>
                      <a:r>
                        <a:rPr lang="en-US" sz="1400" b="0" kern="1200" cap="none" spc="0">
                          <a:solidFill>
                            <a:schemeClr val="tx1"/>
                          </a:solidFill>
                          <a:effectLst/>
                          <a:latin typeface="+mn-lt"/>
                          <a:ea typeface="+mn-ea"/>
                          <a:cs typeface="+mn-cs"/>
                        </a:rPr>
                        <a:t>Time spent supporting non-Recovery Coaching programming at the Recovery Center:</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Conducting outreach</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Hosting/facilitating recovery events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Coordinating events conducted by external organizations </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Attending community meetings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Program coordination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638354"/>
                  </a:ext>
                </a:extLst>
              </a:tr>
              <a:tr h="3411502">
                <a:tc>
                  <a:txBody>
                    <a:bodyPr/>
                    <a:lstStyle/>
                    <a:p>
                      <a:pPr marL="0" marR="0" algn="l" defTabSz="514350" rtl="0" eaLnBrk="1" latinLnBrk="0" hangingPunct="1">
                        <a:lnSpc>
                          <a:spcPct val="107000"/>
                        </a:lnSpc>
                        <a:spcBef>
                          <a:spcPts val="0"/>
                        </a:spcBef>
                        <a:spcAft>
                          <a:spcPts val="0"/>
                        </a:spcAft>
                      </a:pPr>
                      <a:r>
                        <a:rPr lang="en-US" sz="1400" b="1" kern="1200" cap="none" spc="0">
                          <a:solidFill>
                            <a:schemeClr val="tx1"/>
                          </a:solidFill>
                          <a:effectLst/>
                          <a:latin typeface="+mn-lt"/>
                          <a:ea typeface="+mn-ea"/>
                          <a:cs typeface="+mn-cs"/>
                        </a:rPr>
                        <a:t>Administrative Tasks (non-Recovery Coaching)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defTabSz="514350" rtl="0" eaLnBrk="1" latinLnBrk="0" hangingPunct="1">
                        <a:lnSpc>
                          <a:spcPct val="107000"/>
                        </a:lnSpc>
                        <a:spcBef>
                          <a:spcPts val="0"/>
                        </a:spcBef>
                        <a:spcAft>
                          <a:spcPts val="0"/>
                        </a:spcAft>
                      </a:pPr>
                      <a:r>
                        <a:rPr lang="en-US" sz="1400" b="0" kern="1200" cap="none" spc="0">
                          <a:solidFill>
                            <a:schemeClr val="tx1"/>
                          </a:solidFill>
                          <a:effectLst/>
                          <a:latin typeface="+mn-lt"/>
                          <a:ea typeface="+mn-ea"/>
                          <a:cs typeface="+mn-cs"/>
                        </a:rPr>
                        <a:t>Time spent on activities to support Recovery Center operations: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Internal team meetings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Timesheets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Bookkeeping/accounting</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Staff training</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Professional development</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Supervision</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Board meetings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Marketing activities (e.g., marketing material development, event presentation preparation, etc.)</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Procurement of goods/materials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Non-Recovery Coaching documentation/data maintenance/management and IT services</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Grant writing and grant reporting</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Center reception</a:t>
                      </a:r>
                    </a:p>
                    <a:p>
                      <a:pPr marL="285750" marR="0" lvl="0" indent="-285750" algn="l" defTabSz="514350" rtl="0" eaLnBrk="1" latinLnBrk="0" hangingPunct="1">
                        <a:lnSpc>
                          <a:spcPct val="107000"/>
                        </a:lnSpc>
                        <a:spcBef>
                          <a:spcPts val="0"/>
                        </a:spcBef>
                        <a:spcAft>
                          <a:spcPts val="0"/>
                        </a:spcAft>
                        <a:buFont typeface="Arial" panose="020B0604020202020204" pitchFamily="34" charset="0"/>
                        <a:buChar char="•"/>
                      </a:pPr>
                      <a:r>
                        <a:rPr lang="en-US" sz="1400" b="0" kern="1200" cap="none" spc="0">
                          <a:solidFill>
                            <a:schemeClr val="tx1"/>
                          </a:solidFill>
                          <a:effectLst/>
                          <a:latin typeface="+mn-lt"/>
                          <a:ea typeface="+mn-ea"/>
                          <a:cs typeface="+mn-cs"/>
                        </a:rPr>
                        <a:t>Non-Recovery Coaching travel time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5108212"/>
                  </a:ext>
                </a:extLst>
              </a:tr>
              <a:tr h="597910">
                <a:tc>
                  <a:txBody>
                    <a:bodyPr/>
                    <a:lstStyle/>
                    <a:p>
                      <a:pPr marL="0" marR="0" algn="l" defTabSz="514350" rtl="0" eaLnBrk="1" latinLnBrk="0" hangingPunct="1">
                        <a:lnSpc>
                          <a:spcPct val="107000"/>
                        </a:lnSpc>
                        <a:spcBef>
                          <a:spcPts val="0"/>
                        </a:spcBef>
                        <a:spcAft>
                          <a:spcPts val="0"/>
                        </a:spcAft>
                      </a:pPr>
                      <a:r>
                        <a:rPr lang="en-US" sz="1400" b="1" kern="1200" cap="none" spc="0">
                          <a:solidFill>
                            <a:schemeClr val="tx1"/>
                          </a:solidFill>
                          <a:effectLst/>
                          <a:latin typeface="+mn-lt"/>
                          <a:ea typeface="+mn-ea"/>
                          <a:cs typeface="+mn-cs"/>
                        </a:rPr>
                        <a:t>RCED Shift Standby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514350" rtl="0" eaLnBrk="1" latinLnBrk="0" hangingPunct="1">
                        <a:lnSpc>
                          <a:spcPct val="107000"/>
                        </a:lnSpc>
                        <a:spcBef>
                          <a:spcPts val="0"/>
                        </a:spcBef>
                        <a:spcAft>
                          <a:spcPts val="0"/>
                        </a:spcAft>
                      </a:pPr>
                      <a:r>
                        <a:rPr lang="en-US" sz="1400" b="0" kern="1200" cap="none" spc="0">
                          <a:solidFill>
                            <a:schemeClr val="tx1"/>
                          </a:solidFill>
                          <a:effectLst/>
                          <a:latin typeface="+mn-lt"/>
                          <a:ea typeface="+mn-ea"/>
                          <a:cs typeface="+mn-cs"/>
                        </a:rPr>
                        <a:t>Standby time spent waiting for a call to the Emergency Department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045469"/>
                  </a:ext>
                </a:extLst>
              </a:tr>
            </a:tbl>
          </a:graphicData>
        </a:graphic>
      </p:graphicFrame>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12</a:t>
            </a:fld>
            <a:endParaRPr lang="en-US"/>
          </a:p>
        </p:txBody>
      </p:sp>
    </p:spTree>
    <p:extLst>
      <p:ext uri="{BB962C8B-B14F-4D97-AF65-F5344CB8AC3E}">
        <p14:creationId xmlns:p14="http://schemas.microsoft.com/office/powerpoint/2010/main" val="64845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D187A-9E8C-41B9-068B-7AFCE2D4A215}"/>
              </a:ext>
            </a:extLst>
          </p:cNvPr>
          <p:cNvSpPr txBox="1">
            <a:spLocks noGrp="1"/>
          </p:cNvSpPr>
          <p:nvPr>
            <p:ph type="title" idx="4294967295"/>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Excel Template</a:t>
            </a:r>
          </a:p>
        </p:txBody>
      </p:sp>
      <p:pic>
        <p:nvPicPr>
          <p:cNvPr id="4" name="Screen Recording 3" descr="Screen recording of the excel version of the time study form">
            <a:hlinkClick r:id="" action="ppaction://media"/>
            <a:extLst>
              <a:ext uri="{FF2B5EF4-FFF2-40B4-BE49-F238E27FC236}">
                <a16:creationId xmlns:a16="http://schemas.microsoft.com/office/drawing/2014/main" id="{8E3B6700-607C-35BB-1945-B0F9E264E4CA}"/>
              </a:ext>
            </a:extLst>
          </p:cNvPr>
          <p:cNvPicPr>
            <a:picLocks noChangeAspect="1"/>
          </p:cNvPicPr>
          <p:nvPr>
            <a:videoFile r:link="rId1"/>
            <p:extLst>
              <p:ext uri="{DAA4B4D4-6D71-4841-9C94-3DE7FCFB9230}">
                <p14:media xmlns:p14="http://schemas.microsoft.com/office/powerpoint/2010/main" r:embed="rId2">
                  <p14:trim end="6125"/>
                </p14:media>
              </p:ext>
            </p:extLst>
          </p:nvPr>
        </p:nvPicPr>
        <p:blipFill>
          <a:blip r:embed="rId4"/>
          <a:stretch>
            <a:fillRect/>
          </a:stretch>
        </p:blipFill>
        <p:spPr>
          <a:xfrm>
            <a:off x="1114406" y="577093"/>
            <a:ext cx="9963188" cy="5703813"/>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13</a:t>
            </a:fld>
            <a:endParaRPr lang="en-US"/>
          </a:p>
        </p:txBody>
      </p:sp>
    </p:spTree>
    <p:extLst>
      <p:ext uri="{BB962C8B-B14F-4D97-AF65-F5344CB8AC3E}">
        <p14:creationId xmlns:p14="http://schemas.microsoft.com/office/powerpoint/2010/main" val="2057856558"/>
      </p:ext>
    </p:extLst>
  </p:cSld>
  <p:clrMapOvr>
    <a:masterClrMapping/>
  </p:clrMapOvr>
  <mc:AlternateContent xmlns:mc="http://schemas.openxmlformats.org/markup-compatibility/2006">
    <mc:Choice xmlns:p14="http://schemas.microsoft.com/office/powerpoint/2010/main" Requires="p14">
      <p:transition spd="slow" p14:dur="2000" advTm="13447"/>
    </mc:Choice>
    <mc:Fallback>
      <p:transition spd="slow" advTm="1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D187A-9E8C-41B9-068B-7AFCE2D4A215}"/>
              </a:ext>
            </a:extLst>
          </p:cNvPr>
          <p:cNvSpPr txBox="1">
            <a:spLocks noGrp="1"/>
          </p:cNvSpPr>
          <p:nvPr>
            <p:ph type="title" idx="4294967295"/>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Excel Template Instructions</a:t>
            </a:r>
          </a:p>
        </p:txBody>
      </p:sp>
      <p:pic>
        <p:nvPicPr>
          <p:cNvPr id="3" name="Picture 2" descr="Screenshot of the excel version of the time study form, highlighting that there is a tab included with instructions for the time study ">
            <a:extLst>
              <a:ext uri="{FF2B5EF4-FFF2-40B4-BE49-F238E27FC236}">
                <a16:creationId xmlns:a16="http://schemas.microsoft.com/office/drawing/2014/main" id="{843D6F39-62D1-8871-B829-33F2AAB83CCF}"/>
              </a:ext>
            </a:extLst>
          </p:cNvPr>
          <p:cNvPicPr>
            <a:picLocks noChangeAspect="1"/>
          </p:cNvPicPr>
          <p:nvPr/>
        </p:nvPicPr>
        <p:blipFill>
          <a:blip r:embed="rId2"/>
          <a:stretch>
            <a:fillRect/>
          </a:stretch>
        </p:blipFill>
        <p:spPr>
          <a:xfrm>
            <a:off x="1304692" y="721572"/>
            <a:ext cx="9745770" cy="5476604"/>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14</a:t>
            </a:fld>
            <a:endParaRPr lang="en-US"/>
          </a:p>
        </p:txBody>
      </p:sp>
      <p:sp>
        <p:nvSpPr>
          <p:cNvPr id="2" name="Rectangle 1">
            <a:extLst>
              <a:ext uri="{FF2B5EF4-FFF2-40B4-BE49-F238E27FC236}">
                <a16:creationId xmlns:a16="http://schemas.microsoft.com/office/drawing/2014/main" id="{746D90B7-C56B-079B-CFEA-F8CB8A0B1B3F}"/>
              </a:ext>
              <a:ext uri="{C183D7F6-B498-43B3-948B-1728B52AA6E4}">
                <adec:decorative xmlns:adec="http://schemas.microsoft.com/office/drawing/2017/decorative" val="1"/>
              </a:ext>
            </a:extLst>
          </p:cNvPr>
          <p:cNvSpPr/>
          <p:nvPr/>
        </p:nvSpPr>
        <p:spPr>
          <a:xfrm>
            <a:off x="1873405" y="5925506"/>
            <a:ext cx="869794" cy="36512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F04A0EAD-8BB1-FFC9-0BC1-D59B2B39FCDF}"/>
              </a:ext>
              <a:ext uri="{C183D7F6-B498-43B3-948B-1728B52AA6E4}">
                <adec:decorative xmlns:adec="http://schemas.microsoft.com/office/drawing/2017/decorative" val="1"/>
              </a:ext>
            </a:extLst>
          </p:cNvPr>
          <p:cNvSpPr/>
          <p:nvPr/>
        </p:nvSpPr>
        <p:spPr>
          <a:xfrm>
            <a:off x="838200" y="5918211"/>
            <a:ext cx="985421" cy="372420"/>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54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0A8EE55-2747-76E6-D405-61B0B3F2E20D}"/>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Excel template instructions 2</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Excel Template Instructions</a:t>
            </a:r>
          </a:p>
        </p:txBody>
      </p:sp>
      <p:graphicFrame>
        <p:nvGraphicFramePr>
          <p:cNvPr id="12" name="Table 11">
            <a:extLst>
              <a:ext uri="{FF2B5EF4-FFF2-40B4-BE49-F238E27FC236}">
                <a16:creationId xmlns:a16="http://schemas.microsoft.com/office/drawing/2014/main" id="{0A06E854-9FA0-86DE-A631-C47FC56773E0}"/>
              </a:ext>
            </a:extLst>
          </p:cNvPr>
          <p:cNvGraphicFramePr>
            <a:graphicFrameLocks noGrp="1"/>
          </p:cNvGraphicFramePr>
          <p:nvPr>
            <p:extLst>
              <p:ext uri="{D42A27DB-BD31-4B8C-83A1-F6EECF244321}">
                <p14:modId xmlns:p14="http://schemas.microsoft.com/office/powerpoint/2010/main" val="4044551179"/>
              </p:ext>
            </p:extLst>
          </p:nvPr>
        </p:nvGraphicFramePr>
        <p:xfrm>
          <a:off x="696896" y="2019296"/>
          <a:ext cx="5605346" cy="2527295"/>
        </p:xfrm>
        <a:graphic>
          <a:graphicData uri="http://schemas.openxmlformats.org/drawingml/2006/table">
            <a:tbl>
              <a:tblPr firstRow="1">
                <a:tableStyleId>{2D5ABB26-0587-4C30-8999-92F81FD0307C}</a:tableStyleId>
              </a:tblPr>
              <a:tblGrid>
                <a:gridCol w="5605346">
                  <a:extLst>
                    <a:ext uri="{9D8B030D-6E8A-4147-A177-3AD203B41FA5}">
                      <a16:colId xmlns:a16="http://schemas.microsoft.com/office/drawing/2014/main" val="52519541"/>
                    </a:ext>
                  </a:extLst>
                </a:gridCol>
              </a:tblGrid>
              <a:tr h="156443">
                <a:tc>
                  <a:txBody>
                    <a:bodyPr/>
                    <a:lstStyle/>
                    <a:p>
                      <a:pPr algn="l" fontAlgn="b"/>
                      <a:r>
                        <a:rPr lang="en-US" sz="3200" u="sng" strike="noStrike">
                          <a:effectLst/>
                        </a:rPr>
                        <a:t>How to use the calculator tool</a:t>
                      </a:r>
                      <a:endParaRPr lang="en-US" sz="3200" b="0" i="0" u="sng" strike="noStrike">
                        <a:solidFill>
                          <a:srgbClr val="000000"/>
                        </a:solidFill>
                        <a:effectLst/>
                        <a:latin typeface="Franklin Gothic Medium" panose="020B0603020102020204" pitchFamily="34" charset="0"/>
                      </a:endParaRPr>
                    </a:p>
                  </a:txBody>
                  <a:tcPr marL="5587" marR="5587" marT="5587" marB="0" anchor="b"/>
                </a:tc>
                <a:extLst>
                  <a:ext uri="{0D108BD9-81ED-4DB2-BD59-A6C34878D82A}">
                    <a16:rowId xmlns:a16="http://schemas.microsoft.com/office/drawing/2014/main" val="2549419034"/>
                  </a:ext>
                </a:extLst>
              </a:tr>
              <a:tr h="111745">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5587" marR="5587" marT="5587" marB="0" anchor="b"/>
                </a:tc>
                <a:extLst>
                  <a:ext uri="{0D108BD9-81ED-4DB2-BD59-A6C34878D82A}">
                    <a16:rowId xmlns:a16="http://schemas.microsoft.com/office/drawing/2014/main" val="3845985761"/>
                  </a:ext>
                </a:extLst>
              </a:tr>
              <a:tr h="134094">
                <a:tc>
                  <a:txBody>
                    <a:bodyPr/>
                    <a:lstStyle/>
                    <a:p>
                      <a:pPr algn="l" fontAlgn="b"/>
                      <a:r>
                        <a:rPr lang="en-US" sz="2000" u="none" strike="noStrike">
                          <a:effectLst/>
                        </a:rPr>
                        <a:t>Purpose:</a:t>
                      </a:r>
                      <a:endParaRPr lang="en-US" sz="2000" b="1" i="0" u="none" strike="noStrike">
                        <a:solidFill>
                          <a:srgbClr val="000000"/>
                        </a:solidFill>
                        <a:effectLst/>
                        <a:latin typeface="Franklin Gothic Book" panose="020B0503020102020204" pitchFamily="34" charset="0"/>
                      </a:endParaRPr>
                    </a:p>
                  </a:txBody>
                  <a:tcPr marL="5587" marR="5587" marT="5587" marB="0" anchor="b"/>
                </a:tc>
                <a:extLst>
                  <a:ext uri="{0D108BD9-81ED-4DB2-BD59-A6C34878D82A}">
                    <a16:rowId xmlns:a16="http://schemas.microsoft.com/office/drawing/2014/main" val="3691673389"/>
                  </a:ext>
                </a:extLst>
              </a:tr>
              <a:tr h="300593">
                <a:tc>
                  <a:txBody>
                    <a:bodyPr/>
                    <a:lstStyle/>
                    <a:p>
                      <a:pPr algn="l" fontAlgn="b"/>
                      <a:r>
                        <a:rPr lang="en-US" sz="2000" u="none" strike="noStrike">
                          <a:effectLst/>
                        </a:rPr>
                        <a:t>This calculator is designed to help you convert the time spent on activities into total minutes, ensuring that the time is rounded down or up to the nearest 15-minute increment.</a:t>
                      </a:r>
                      <a:endParaRPr lang="en-US" sz="2000" b="0" i="0" u="none" strike="noStrike">
                        <a:solidFill>
                          <a:srgbClr val="000000"/>
                        </a:solidFill>
                        <a:effectLst/>
                        <a:latin typeface="Franklin Gothic Book" panose="020B0503020102020204" pitchFamily="34" charset="0"/>
                      </a:endParaRPr>
                    </a:p>
                  </a:txBody>
                  <a:tcPr marL="5587" marR="5587" marT="5587" marB="0" anchor="b"/>
                </a:tc>
                <a:extLst>
                  <a:ext uri="{0D108BD9-81ED-4DB2-BD59-A6C34878D82A}">
                    <a16:rowId xmlns:a16="http://schemas.microsoft.com/office/drawing/2014/main" val="3837025446"/>
                  </a:ext>
                </a:extLst>
              </a:tr>
              <a:tr h="134094">
                <a:tc>
                  <a:txBody>
                    <a:bodyPr/>
                    <a:lstStyle/>
                    <a:p>
                      <a:pPr algn="l" fontAlgn="b"/>
                      <a:r>
                        <a:rPr lang="en-US" sz="1200" u="none" strike="noStrike">
                          <a:effectLst/>
                        </a:rPr>
                        <a:t> </a:t>
                      </a:r>
                      <a:endParaRPr lang="en-US" sz="1200" b="0" i="0" u="none" strike="noStrike">
                        <a:solidFill>
                          <a:srgbClr val="000000"/>
                        </a:solidFill>
                        <a:effectLst/>
                        <a:latin typeface="Franklin Gothic Book" panose="020B0503020102020204" pitchFamily="34" charset="0"/>
                      </a:endParaRPr>
                    </a:p>
                  </a:txBody>
                  <a:tcPr marL="5587" marR="5587" marT="5587" marB="0" anchor="b"/>
                </a:tc>
                <a:extLst>
                  <a:ext uri="{0D108BD9-81ED-4DB2-BD59-A6C34878D82A}">
                    <a16:rowId xmlns:a16="http://schemas.microsoft.com/office/drawing/2014/main" val="2972426977"/>
                  </a:ext>
                </a:extLst>
              </a:tr>
            </a:tbl>
          </a:graphicData>
        </a:graphic>
      </p:graphicFrame>
      <p:pic>
        <p:nvPicPr>
          <p:cNvPr id="4" name="Picture 3" descr="Screenshot of the calculator tool from the excel version of the time study form">
            <a:extLst>
              <a:ext uri="{FF2B5EF4-FFF2-40B4-BE49-F238E27FC236}">
                <a16:creationId xmlns:a16="http://schemas.microsoft.com/office/drawing/2014/main" id="{00D7D35F-2CDA-89C7-39BC-993D94960038}"/>
              </a:ext>
            </a:extLst>
          </p:cNvPr>
          <p:cNvPicPr>
            <a:picLocks noChangeAspect="1"/>
          </p:cNvPicPr>
          <p:nvPr/>
        </p:nvPicPr>
        <p:blipFill>
          <a:blip r:embed="rId2"/>
          <a:srcRect l="53663" b="56367"/>
          <a:stretch/>
        </p:blipFill>
        <p:spPr>
          <a:xfrm>
            <a:off x="6773217" y="1727184"/>
            <a:ext cx="5328053" cy="2819407"/>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15</a:t>
            </a:fld>
            <a:endParaRPr lang="en-US"/>
          </a:p>
        </p:txBody>
      </p:sp>
      <p:sp>
        <p:nvSpPr>
          <p:cNvPr id="10" name="Rectangle 9">
            <a:extLst>
              <a:ext uri="{FF2B5EF4-FFF2-40B4-BE49-F238E27FC236}">
                <a16:creationId xmlns:a16="http://schemas.microsoft.com/office/drawing/2014/main" id="{1D7C60FA-513E-C5AA-0F89-571D08330A8C}"/>
              </a:ext>
              <a:ext uri="{C183D7F6-B498-43B3-948B-1728B52AA6E4}">
                <adec:decorative xmlns:adec="http://schemas.microsoft.com/office/drawing/2017/decorative" val="1"/>
              </a:ext>
            </a:extLst>
          </p:cNvPr>
          <p:cNvSpPr/>
          <p:nvPr/>
        </p:nvSpPr>
        <p:spPr>
          <a:xfrm>
            <a:off x="7486725" y="2378682"/>
            <a:ext cx="3901039" cy="168875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9A6ACDA-56E2-9050-A5C3-448DDA193716}"/>
              </a:ext>
              <a:ext uri="{C183D7F6-B498-43B3-948B-1728B52AA6E4}">
                <adec:decorative xmlns:adec="http://schemas.microsoft.com/office/drawing/2017/decorative" val="1"/>
              </a:ext>
            </a:extLst>
          </p:cNvPr>
          <p:cNvSpPr/>
          <p:nvPr/>
        </p:nvSpPr>
        <p:spPr>
          <a:xfrm rot="1210080">
            <a:off x="6370183" y="2184518"/>
            <a:ext cx="1119255" cy="388326"/>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03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21E2-0AED-417A-9E58-B07C497FD68D}"/>
              </a:ext>
            </a:extLst>
          </p:cNvPr>
          <p:cNvSpPr>
            <a:spLocks noGrp="1"/>
          </p:cNvSpPr>
          <p:nvPr>
            <p:ph type="title"/>
          </p:nvPr>
        </p:nvSpPr>
        <p:spPr>
          <a:xfrm>
            <a:off x="634621" y="493596"/>
            <a:ext cx="3932237" cy="562272"/>
          </a:xfrm>
        </p:spPr>
        <p:txBody>
          <a:bodyPr/>
          <a:lstStyle/>
          <a:p>
            <a:r>
              <a:rPr lang="en-US"/>
              <a:t>Example 1:</a:t>
            </a:r>
          </a:p>
        </p:txBody>
      </p:sp>
      <p:sp>
        <p:nvSpPr>
          <p:cNvPr id="3" name="Text Placeholder 2">
            <a:extLst>
              <a:ext uri="{FF2B5EF4-FFF2-40B4-BE49-F238E27FC236}">
                <a16:creationId xmlns:a16="http://schemas.microsoft.com/office/drawing/2014/main" id="{36567A97-731E-A6E0-DD08-635B9FF03216}"/>
              </a:ext>
            </a:extLst>
          </p:cNvPr>
          <p:cNvSpPr>
            <a:spLocks noGrp="1"/>
          </p:cNvSpPr>
          <p:nvPr>
            <p:ph type="body" sz="half" idx="2"/>
          </p:nvPr>
        </p:nvSpPr>
        <p:spPr>
          <a:xfrm>
            <a:off x="2592954" y="246785"/>
            <a:ext cx="9516750" cy="3281363"/>
          </a:xfrm>
        </p:spPr>
        <p:txBody>
          <a:bodyPr>
            <a:normAutofit/>
          </a:bodyPr>
          <a:lstStyle/>
          <a:p>
            <a:r>
              <a:rPr lang="en-US">
                <a:latin typeface="Franklin Gothic Medium" panose="020B0603020102020204" pitchFamily="34" charset="0"/>
              </a:rPr>
              <a:t>Taylor is a Recovery Coach Supervisor at the recovery center and worked 9 hours today. Their time was split between administrative oversight, helping with center programming, and covering an ED shift. </a:t>
            </a:r>
          </a:p>
        </p:txBody>
      </p:sp>
      <p:grpSp>
        <p:nvGrpSpPr>
          <p:cNvPr id="10" name="Graphic 7">
            <a:extLst>
              <a:ext uri="{FF2B5EF4-FFF2-40B4-BE49-F238E27FC236}">
                <a16:creationId xmlns:a16="http://schemas.microsoft.com/office/drawing/2014/main" id="{FE3A2667-5DD3-8C18-A5B3-B9E55E3053E6}"/>
              </a:ext>
              <a:ext uri="{C183D7F6-B498-43B3-948B-1728B52AA6E4}">
                <adec:decorative xmlns:adec="http://schemas.microsoft.com/office/drawing/2017/decorative" val="1"/>
              </a:ext>
            </a:extLst>
          </p:cNvPr>
          <p:cNvGrpSpPr/>
          <p:nvPr/>
        </p:nvGrpSpPr>
        <p:grpSpPr>
          <a:xfrm>
            <a:off x="1385342" y="1607373"/>
            <a:ext cx="4390130" cy="4667110"/>
            <a:chOff x="4886003" y="1647193"/>
            <a:chExt cx="2676569" cy="4092926"/>
          </a:xfrm>
        </p:grpSpPr>
        <p:sp>
          <p:nvSpPr>
            <p:cNvPr id="11" name="Freeform: Shape 10">
              <a:extLst>
                <a:ext uri="{FF2B5EF4-FFF2-40B4-BE49-F238E27FC236}">
                  <a16:creationId xmlns:a16="http://schemas.microsoft.com/office/drawing/2014/main" id="{9F7B9E1A-F252-989F-F60C-640DADF31E14}"/>
                </a:ext>
              </a:extLst>
            </p:cNvPr>
            <p:cNvSpPr/>
            <p:nvPr/>
          </p:nvSpPr>
          <p:spPr>
            <a:xfrm>
              <a:off x="4908308" y="1725265"/>
              <a:ext cx="2654264" cy="4014854"/>
            </a:xfrm>
            <a:custGeom>
              <a:avLst/>
              <a:gdLst>
                <a:gd name="connsiteX0" fmla="*/ 0 w 2654264"/>
                <a:gd name="connsiteY0" fmla="*/ 0 h 4014854"/>
                <a:gd name="connsiteX1" fmla="*/ 2654265 w 2654264"/>
                <a:gd name="connsiteY1" fmla="*/ 0 h 4014854"/>
                <a:gd name="connsiteX2" fmla="*/ 2654265 w 2654264"/>
                <a:gd name="connsiteY2" fmla="*/ 4014854 h 4014854"/>
                <a:gd name="connsiteX3" fmla="*/ 0 w 2654264"/>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54264" h="4014854">
                  <a:moveTo>
                    <a:pt x="0" y="0"/>
                  </a:moveTo>
                  <a:lnTo>
                    <a:pt x="2654265" y="0"/>
                  </a:lnTo>
                  <a:lnTo>
                    <a:pt x="2654265" y="4014854"/>
                  </a:lnTo>
                  <a:lnTo>
                    <a:pt x="0" y="4014854"/>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id="{30553B57-6A4B-3E3B-B795-6D71CBE8138D}"/>
                </a:ext>
              </a:extLst>
            </p:cNvPr>
            <p:cNvSpPr/>
            <p:nvPr/>
          </p:nvSpPr>
          <p:spPr>
            <a:xfrm>
              <a:off x="4886003" y="1647193"/>
              <a:ext cx="2676569" cy="4014854"/>
            </a:xfrm>
            <a:custGeom>
              <a:avLst/>
              <a:gdLst>
                <a:gd name="connsiteX0" fmla="*/ 0 w 2676569"/>
                <a:gd name="connsiteY0" fmla="*/ 0 h 4014854"/>
                <a:gd name="connsiteX1" fmla="*/ 2676570 w 2676569"/>
                <a:gd name="connsiteY1" fmla="*/ 0 h 4014854"/>
                <a:gd name="connsiteX2" fmla="*/ 2676570 w 2676569"/>
                <a:gd name="connsiteY2" fmla="*/ 4014854 h 4014854"/>
                <a:gd name="connsiteX3" fmla="*/ 0 w 2676569"/>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76569" h="4014854">
                  <a:moveTo>
                    <a:pt x="0" y="0"/>
                  </a:moveTo>
                  <a:lnTo>
                    <a:pt x="2676570" y="0"/>
                  </a:lnTo>
                  <a:lnTo>
                    <a:pt x="2676570" y="4014854"/>
                  </a:lnTo>
                  <a:lnTo>
                    <a:pt x="0" y="4014854"/>
                  </a:lnTo>
                  <a:close/>
                </a:path>
              </a:pathLst>
            </a:custGeom>
            <a:solidFill>
              <a:srgbClr val="E6E6E6"/>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 name="Freeform: Shape 12">
              <a:extLst>
                <a:ext uri="{FF2B5EF4-FFF2-40B4-BE49-F238E27FC236}">
                  <a16:creationId xmlns:a16="http://schemas.microsoft.com/office/drawing/2014/main" id="{B66B69B7-0517-1802-D68E-4EAC8329AFAF}"/>
                </a:ext>
              </a:extLst>
            </p:cNvPr>
            <p:cNvSpPr/>
            <p:nvPr/>
          </p:nvSpPr>
          <p:spPr>
            <a:xfrm>
              <a:off x="4886003" y="1647193"/>
              <a:ext cx="2676569" cy="267656"/>
            </a:xfrm>
            <a:custGeom>
              <a:avLst/>
              <a:gdLst>
                <a:gd name="connsiteX0" fmla="*/ 0 w 2676569"/>
                <a:gd name="connsiteY0" fmla="*/ 0 h 267656"/>
                <a:gd name="connsiteX1" fmla="*/ 2676570 w 2676569"/>
                <a:gd name="connsiteY1" fmla="*/ 0 h 267656"/>
                <a:gd name="connsiteX2" fmla="*/ 2676570 w 2676569"/>
                <a:gd name="connsiteY2" fmla="*/ 267657 h 267656"/>
                <a:gd name="connsiteX3" fmla="*/ 0 w 2676569"/>
                <a:gd name="connsiteY3" fmla="*/ 267657 h 267656"/>
              </a:gdLst>
              <a:ahLst/>
              <a:cxnLst>
                <a:cxn ang="0">
                  <a:pos x="connsiteX0" y="connsiteY0"/>
                </a:cxn>
                <a:cxn ang="0">
                  <a:pos x="connsiteX1" y="connsiteY1"/>
                </a:cxn>
                <a:cxn ang="0">
                  <a:pos x="connsiteX2" y="connsiteY2"/>
                </a:cxn>
                <a:cxn ang="0">
                  <a:pos x="connsiteX3" y="connsiteY3"/>
                </a:cxn>
              </a:cxnLst>
              <a:rect l="l" t="t" r="r" b="b"/>
              <a:pathLst>
                <a:path w="2676569" h="267656">
                  <a:moveTo>
                    <a:pt x="0" y="0"/>
                  </a:moveTo>
                  <a:lnTo>
                    <a:pt x="2676570" y="0"/>
                  </a:lnTo>
                  <a:lnTo>
                    <a:pt x="2676570" y="267657"/>
                  </a:lnTo>
                  <a:lnTo>
                    <a:pt x="0" y="267657"/>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14" name="Graphic 7" descr="Graph and note paper pads with pencil">
              <a:extLst>
                <a:ext uri="{FF2B5EF4-FFF2-40B4-BE49-F238E27FC236}">
                  <a16:creationId xmlns:a16="http://schemas.microsoft.com/office/drawing/2014/main" id="{46BDD478-3167-C212-B3FB-5CE25DA5AAA4}"/>
                </a:ext>
              </a:extLst>
            </p:cNvPr>
            <p:cNvGrpSpPr/>
            <p:nvPr/>
          </p:nvGrpSpPr>
          <p:grpSpPr>
            <a:xfrm>
              <a:off x="5109051" y="2310768"/>
              <a:ext cx="2230462" cy="2955384"/>
              <a:chOff x="5109051" y="2310768"/>
              <a:chExt cx="2230462" cy="2955384"/>
            </a:xfrm>
            <a:solidFill>
              <a:srgbClr val="D2D2D2"/>
            </a:solidFill>
          </p:grpSpPr>
          <p:sp>
            <p:nvSpPr>
              <p:cNvPr id="15" name="Freeform: Shape 14">
                <a:extLst>
                  <a:ext uri="{FF2B5EF4-FFF2-40B4-BE49-F238E27FC236}">
                    <a16:creationId xmlns:a16="http://schemas.microsoft.com/office/drawing/2014/main" id="{1DEB64D9-063C-3132-01A7-C6AA461877C3}"/>
                  </a:ext>
                </a:extLst>
              </p:cNvPr>
              <p:cNvSpPr/>
              <p:nvPr/>
            </p:nvSpPr>
            <p:spPr>
              <a:xfrm>
                <a:off x="5110669" y="44520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6" name="Freeform: Shape 15">
                <a:extLst>
                  <a:ext uri="{FF2B5EF4-FFF2-40B4-BE49-F238E27FC236}">
                    <a16:creationId xmlns:a16="http://schemas.microsoft.com/office/drawing/2014/main" id="{E267C94A-5F76-58D7-8686-41E12ACC36B6}"/>
                  </a:ext>
                </a:extLst>
              </p:cNvPr>
              <p:cNvSpPr/>
              <p:nvPr/>
            </p:nvSpPr>
            <p:spPr>
              <a:xfrm>
                <a:off x="5109051" y="458585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id="{3B74B136-2AD4-702B-5E1B-E1DF1AFABBC0}"/>
                  </a:ext>
                </a:extLst>
              </p:cNvPr>
              <p:cNvSpPr/>
              <p:nvPr/>
            </p:nvSpPr>
            <p:spPr>
              <a:xfrm>
                <a:off x="5110669" y="47196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id="{754126BA-0761-8E2F-78F5-C9670CB38139}"/>
                  </a:ext>
                </a:extLst>
              </p:cNvPr>
              <p:cNvSpPr/>
              <p:nvPr/>
            </p:nvSpPr>
            <p:spPr>
              <a:xfrm>
                <a:off x="5109051" y="485350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id="{0F4DDB16-A717-8ACB-1DB2-1A2EB0323440}"/>
                  </a:ext>
                </a:extLst>
              </p:cNvPr>
              <p:cNvSpPr/>
              <p:nvPr/>
            </p:nvSpPr>
            <p:spPr>
              <a:xfrm>
                <a:off x="5110669" y="498733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id="{D9F4F8B4-254E-8AC0-594A-CD0D5E52FB14}"/>
                  </a:ext>
                </a:extLst>
              </p:cNvPr>
              <p:cNvSpPr/>
              <p:nvPr/>
            </p:nvSpPr>
            <p:spPr>
              <a:xfrm>
                <a:off x="5109051" y="512116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id="{86B1FA45-5B89-5836-4C62-655A020E304F}"/>
                  </a:ext>
                </a:extLst>
              </p:cNvPr>
              <p:cNvSpPr/>
              <p:nvPr/>
            </p:nvSpPr>
            <p:spPr>
              <a:xfrm>
                <a:off x="5110669" y="525499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id="{33997826-7077-2221-63F4-B3813F1A61FE}"/>
                  </a:ext>
                </a:extLst>
              </p:cNvPr>
              <p:cNvSpPr/>
              <p:nvPr/>
            </p:nvSpPr>
            <p:spPr>
              <a:xfrm>
                <a:off x="5110669" y="33813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id="{759C3ABE-99E1-3F04-78A2-803C8EC02871}"/>
                  </a:ext>
                </a:extLst>
              </p:cNvPr>
              <p:cNvSpPr/>
              <p:nvPr/>
            </p:nvSpPr>
            <p:spPr>
              <a:xfrm>
                <a:off x="5109051" y="35152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id="{9C9BA9FB-A27C-276E-0CED-A2890B25C735}"/>
                  </a:ext>
                </a:extLst>
              </p:cNvPr>
              <p:cNvSpPr/>
              <p:nvPr/>
            </p:nvSpPr>
            <p:spPr>
              <a:xfrm>
                <a:off x="5110669" y="36490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id="{E3BB43C9-AB61-09D6-72BA-E71BF236E47A}"/>
                  </a:ext>
                </a:extLst>
              </p:cNvPr>
              <p:cNvSpPr/>
              <p:nvPr/>
            </p:nvSpPr>
            <p:spPr>
              <a:xfrm>
                <a:off x="5109051" y="37828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id="{4E4BC415-E35B-0543-4BB9-66BFDFB7EBE7}"/>
                  </a:ext>
                </a:extLst>
              </p:cNvPr>
              <p:cNvSpPr/>
              <p:nvPr/>
            </p:nvSpPr>
            <p:spPr>
              <a:xfrm>
                <a:off x="5110669" y="39167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id="{2F787EA4-586F-D6D9-D3A0-EFFE343AF8C5}"/>
                  </a:ext>
                </a:extLst>
              </p:cNvPr>
              <p:cNvSpPr/>
              <p:nvPr/>
            </p:nvSpPr>
            <p:spPr>
              <a:xfrm>
                <a:off x="5109051" y="405053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id="{F6C43987-10DE-B2F4-7814-EB40AFF9F164}"/>
                  </a:ext>
                </a:extLst>
              </p:cNvPr>
              <p:cNvSpPr/>
              <p:nvPr/>
            </p:nvSpPr>
            <p:spPr>
              <a:xfrm>
                <a:off x="5110669" y="41843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id="{96DAFB69-ABBA-AAA1-B209-9FF5DC0F61BD}"/>
                  </a:ext>
                </a:extLst>
              </p:cNvPr>
              <p:cNvSpPr/>
              <p:nvPr/>
            </p:nvSpPr>
            <p:spPr>
              <a:xfrm>
                <a:off x="5109051" y="431819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id="{B50EAF64-92B0-9662-0046-8932915809BC}"/>
                  </a:ext>
                </a:extLst>
              </p:cNvPr>
              <p:cNvSpPr/>
              <p:nvPr/>
            </p:nvSpPr>
            <p:spPr>
              <a:xfrm>
                <a:off x="5110669" y="231076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Freeform: Shape 30">
                <a:extLst>
                  <a:ext uri="{FF2B5EF4-FFF2-40B4-BE49-F238E27FC236}">
                    <a16:creationId xmlns:a16="http://schemas.microsoft.com/office/drawing/2014/main" id="{70A620C8-A4B2-D1C5-773E-052172C74F78}"/>
                  </a:ext>
                </a:extLst>
              </p:cNvPr>
              <p:cNvSpPr/>
              <p:nvPr/>
            </p:nvSpPr>
            <p:spPr>
              <a:xfrm>
                <a:off x="5109051" y="24445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Freeform: Shape 31">
                <a:extLst>
                  <a:ext uri="{FF2B5EF4-FFF2-40B4-BE49-F238E27FC236}">
                    <a16:creationId xmlns:a16="http://schemas.microsoft.com/office/drawing/2014/main" id="{9849643B-5154-0444-D4B9-E0441EF9D1AF}"/>
                  </a:ext>
                </a:extLst>
              </p:cNvPr>
              <p:cNvSpPr/>
              <p:nvPr/>
            </p:nvSpPr>
            <p:spPr>
              <a:xfrm>
                <a:off x="5110669" y="257842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id="{1462226D-7732-96EF-1B25-AA104B10E89F}"/>
                  </a:ext>
                </a:extLst>
              </p:cNvPr>
              <p:cNvSpPr/>
              <p:nvPr/>
            </p:nvSpPr>
            <p:spPr>
              <a:xfrm>
                <a:off x="5109051" y="27122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 name="Freeform: Shape 33">
                <a:extLst>
                  <a:ext uri="{FF2B5EF4-FFF2-40B4-BE49-F238E27FC236}">
                    <a16:creationId xmlns:a16="http://schemas.microsoft.com/office/drawing/2014/main" id="{237B715F-74A1-4CD9-48ED-0B7AB0AC74AE}"/>
                  </a:ext>
                </a:extLst>
              </p:cNvPr>
              <p:cNvSpPr/>
              <p:nvPr/>
            </p:nvSpPr>
            <p:spPr>
              <a:xfrm>
                <a:off x="5110669" y="284608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 name="Freeform: Shape 34">
                <a:extLst>
                  <a:ext uri="{FF2B5EF4-FFF2-40B4-BE49-F238E27FC236}">
                    <a16:creationId xmlns:a16="http://schemas.microsoft.com/office/drawing/2014/main" id="{FE6BF433-7128-144F-5400-A369B6476053}"/>
                  </a:ext>
                </a:extLst>
              </p:cNvPr>
              <p:cNvSpPr/>
              <p:nvPr/>
            </p:nvSpPr>
            <p:spPr>
              <a:xfrm>
                <a:off x="5109051" y="29799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id="{7EBA0836-C8E1-CDDC-757A-A69C3A30F3FF}"/>
                  </a:ext>
                </a:extLst>
              </p:cNvPr>
              <p:cNvSpPr/>
              <p:nvPr/>
            </p:nvSpPr>
            <p:spPr>
              <a:xfrm>
                <a:off x="5110669" y="311373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 name="Freeform: Shape 36">
                <a:extLst>
                  <a:ext uri="{FF2B5EF4-FFF2-40B4-BE49-F238E27FC236}">
                    <a16:creationId xmlns:a16="http://schemas.microsoft.com/office/drawing/2014/main" id="{07DF6C5E-156B-A881-EF33-95CCBFD67127}"/>
                  </a:ext>
                </a:extLst>
              </p:cNvPr>
              <p:cNvSpPr/>
              <p:nvPr/>
            </p:nvSpPr>
            <p:spPr>
              <a:xfrm>
                <a:off x="5109051" y="32475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8" name="Freeform: Shape 37">
              <a:extLst>
                <a:ext uri="{FF2B5EF4-FFF2-40B4-BE49-F238E27FC236}">
                  <a16:creationId xmlns:a16="http://schemas.microsoft.com/office/drawing/2014/main" id="{72D1A058-A5E4-26B6-E197-21B9F8EFBB97}"/>
                </a:ext>
              </a:extLst>
            </p:cNvPr>
            <p:cNvSpPr/>
            <p:nvPr/>
          </p:nvSpPr>
          <p:spPr>
            <a:xfrm>
              <a:off x="5220574" y="1723196"/>
              <a:ext cx="79328" cy="13382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8" y="133828"/>
                    <a:pt x="0" y="103870"/>
                    <a:pt x="0" y="66914"/>
                  </a:cubicBezTo>
                  <a:cubicBezTo>
                    <a:pt x="0" y="29959"/>
                    <a:pt x="29958"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9" name="Freeform: Shape 38">
              <a:extLst>
                <a:ext uri="{FF2B5EF4-FFF2-40B4-BE49-F238E27FC236}">
                  <a16:creationId xmlns:a16="http://schemas.microsoft.com/office/drawing/2014/main" id="{735F8B0E-9F20-C8FF-B6E6-9954A83001AD}"/>
                </a:ext>
              </a:extLst>
            </p:cNvPr>
            <p:cNvSpPr/>
            <p:nvPr/>
          </p:nvSpPr>
          <p:spPr>
            <a:xfrm>
              <a:off x="7151506" y="1723197"/>
              <a:ext cx="76495" cy="12537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9" y="133828"/>
                    <a:pt x="0" y="103870"/>
                    <a:pt x="0" y="66914"/>
                  </a:cubicBezTo>
                  <a:cubicBezTo>
                    <a:pt x="0" y="29959"/>
                    <a:pt x="29959"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grpSp>
        <p:nvGrpSpPr>
          <p:cNvPr id="49" name="Graphic 7">
            <a:extLst>
              <a:ext uri="{FF2B5EF4-FFF2-40B4-BE49-F238E27FC236}">
                <a16:creationId xmlns:a16="http://schemas.microsoft.com/office/drawing/2014/main" id="{84B7A984-CADC-DFEF-5DEF-7383CA6CD5E9}"/>
              </a:ext>
              <a:ext uri="{C183D7F6-B498-43B3-948B-1728B52AA6E4}">
                <adec:decorative xmlns:adec="http://schemas.microsoft.com/office/drawing/2017/decorative" val="1"/>
              </a:ext>
            </a:extLst>
          </p:cNvPr>
          <p:cNvGrpSpPr/>
          <p:nvPr/>
        </p:nvGrpSpPr>
        <p:grpSpPr>
          <a:xfrm rot="1329441">
            <a:off x="168261" y="3362483"/>
            <a:ext cx="1880752" cy="1970784"/>
            <a:chOff x="5376989" y="4093235"/>
            <a:chExt cx="1880752" cy="1970784"/>
          </a:xfrm>
        </p:grpSpPr>
        <p:sp>
          <p:nvSpPr>
            <p:cNvPr id="50" name="Freeform: Shape 49">
              <a:extLst>
                <a:ext uri="{FF2B5EF4-FFF2-40B4-BE49-F238E27FC236}">
                  <a16:creationId xmlns:a16="http://schemas.microsoft.com/office/drawing/2014/main" id="{DEF0AEB3-CB7B-654F-A255-D788B7244C78}"/>
                </a:ext>
              </a:extLst>
            </p:cNvPr>
            <p:cNvSpPr/>
            <p:nvPr/>
          </p:nvSpPr>
          <p:spPr>
            <a:xfrm>
              <a:off x="5377005" y="4183189"/>
              <a:ext cx="1880736" cy="1880831"/>
            </a:xfrm>
            <a:custGeom>
              <a:avLst/>
              <a:gdLst>
                <a:gd name="connsiteX0" fmla="*/ 1720927 w 1880736"/>
                <a:gd name="connsiteY0" fmla="*/ 1650040 h 1880831"/>
                <a:gd name="connsiteX1" fmla="*/ 1738664 w 1880736"/>
                <a:gd name="connsiteY1" fmla="*/ 1632291 h 1880831"/>
                <a:gd name="connsiteX2" fmla="*/ 1614863 w 1880736"/>
                <a:gd name="connsiteY2" fmla="*/ 1508491 h 1880831"/>
                <a:gd name="connsiteX3" fmla="*/ 1668098 w 1880736"/>
                <a:gd name="connsiteY3" fmla="*/ 1455257 h 1880831"/>
                <a:gd name="connsiteX4" fmla="*/ 1171029 w 1880736"/>
                <a:gd name="connsiteY4" fmla="*/ 958188 h 1880831"/>
                <a:gd name="connsiteX5" fmla="*/ 1171029 w 1880736"/>
                <a:gd name="connsiteY5" fmla="*/ 1029159 h 1880831"/>
                <a:gd name="connsiteX6" fmla="*/ 1597127 w 1880736"/>
                <a:gd name="connsiteY6" fmla="*/ 1455257 h 1880831"/>
                <a:gd name="connsiteX7" fmla="*/ 1579378 w 1880736"/>
                <a:gd name="connsiteY7" fmla="*/ 1473005 h 1880831"/>
                <a:gd name="connsiteX8" fmla="*/ 307544 w 1880736"/>
                <a:gd name="connsiteY8" fmla="*/ 201147 h 1880831"/>
                <a:gd name="connsiteX9" fmla="*/ 64630 w 1880736"/>
                <a:gd name="connsiteY9" fmla="*/ 41029 h 1880831"/>
                <a:gd name="connsiteX10" fmla="*/ 58777 w 1880736"/>
                <a:gd name="connsiteY10" fmla="*/ 46882 h 1880831"/>
                <a:gd name="connsiteX11" fmla="*/ 11896 w 1880736"/>
                <a:gd name="connsiteY11" fmla="*/ 0 h 1880831"/>
                <a:gd name="connsiteX12" fmla="*/ 0 w 1880736"/>
                <a:gd name="connsiteY12" fmla="*/ 11896 h 1880831"/>
                <a:gd name="connsiteX13" fmla="*/ 46882 w 1880736"/>
                <a:gd name="connsiteY13" fmla="*/ 58777 h 1880831"/>
                <a:gd name="connsiteX14" fmla="*/ 40969 w 1880736"/>
                <a:gd name="connsiteY14" fmla="*/ 64690 h 1880831"/>
                <a:gd name="connsiteX15" fmla="*/ 201076 w 1880736"/>
                <a:gd name="connsiteY15" fmla="*/ 307603 h 1880831"/>
                <a:gd name="connsiteX16" fmla="*/ 1632208 w 1880736"/>
                <a:gd name="connsiteY16" fmla="*/ 1738747 h 1880831"/>
                <a:gd name="connsiteX17" fmla="*/ 1649956 w 1880736"/>
                <a:gd name="connsiteY17" fmla="*/ 1721010 h 1880831"/>
                <a:gd name="connsiteX18" fmla="*/ 1809765 w 1880736"/>
                <a:gd name="connsiteY18" fmla="*/ 1880831 h 1880831"/>
                <a:gd name="connsiteX19" fmla="*/ 1880736 w 1880736"/>
                <a:gd name="connsiteY19" fmla="*/ 1809861 h 1880831"/>
                <a:gd name="connsiteX20" fmla="*/ 1720927 w 1880736"/>
                <a:gd name="connsiteY20" fmla="*/ 1650040 h 18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736" h="1880831">
                  <a:moveTo>
                    <a:pt x="1720927" y="1650040"/>
                  </a:moveTo>
                  <a:lnTo>
                    <a:pt x="1738664" y="1632291"/>
                  </a:lnTo>
                  <a:lnTo>
                    <a:pt x="1614863" y="1508491"/>
                  </a:lnTo>
                  <a:lnTo>
                    <a:pt x="1668098" y="1455257"/>
                  </a:lnTo>
                  <a:lnTo>
                    <a:pt x="1171029" y="958188"/>
                  </a:lnTo>
                  <a:cubicBezTo>
                    <a:pt x="1151424" y="977781"/>
                    <a:pt x="1151424" y="1009566"/>
                    <a:pt x="1171029" y="1029159"/>
                  </a:cubicBezTo>
                  <a:lnTo>
                    <a:pt x="1597127" y="1455257"/>
                  </a:lnTo>
                  <a:lnTo>
                    <a:pt x="1579378" y="1473005"/>
                  </a:lnTo>
                  <a:lnTo>
                    <a:pt x="307544" y="201147"/>
                  </a:lnTo>
                  <a:lnTo>
                    <a:pt x="64630" y="41029"/>
                  </a:lnTo>
                  <a:lnTo>
                    <a:pt x="58777" y="46882"/>
                  </a:lnTo>
                  <a:lnTo>
                    <a:pt x="11896" y="0"/>
                  </a:lnTo>
                  <a:lnTo>
                    <a:pt x="0" y="11896"/>
                  </a:lnTo>
                  <a:lnTo>
                    <a:pt x="46882" y="58777"/>
                  </a:lnTo>
                  <a:lnTo>
                    <a:pt x="40969" y="64690"/>
                  </a:lnTo>
                  <a:lnTo>
                    <a:pt x="201076" y="307603"/>
                  </a:lnTo>
                  <a:lnTo>
                    <a:pt x="1632208" y="1738747"/>
                  </a:lnTo>
                  <a:lnTo>
                    <a:pt x="1649956" y="1721010"/>
                  </a:lnTo>
                  <a:lnTo>
                    <a:pt x="1809765" y="1880831"/>
                  </a:lnTo>
                  <a:lnTo>
                    <a:pt x="1880736" y="1809861"/>
                  </a:lnTo>
                  <a:lnTo>
                    <a:pt x="1720927" y="1650040"/>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51" name="Graphic 7" descr="Graph and note paper pads with pencil">
              <a:extLst>
                <a:ext uri="{FF2B5EF4-FFF2-40B4-BE49-F238E27FC236}">
                  <a16:creationId xmlns:a16="http://schemas.microsoft.com/office/drawing/2014/main" id="{EB69F327-F367-123F-F6A0-6F494FCA5A16}"/>
                </a:ext>
              </a:extLst>
            </p:cNvPr>
            <p:cNvGrpSpPr/>
            <p:nvPr/>
          </p:nvGrpSpPr>
          <p:grpSpPr>
            <a:xfrm>
              <a:off x="5376989" y="4093235"/>
              <a:ext cx="1880737" cy="1880772"/>
              <a:chOff x="5376989" y="4093235"/>
              <a:chExt cx="1880737" cy="1880772"/>
            </a:xfrm>
          </p:grpSpPr>
          <p:sp>
            <p:nvSpPr>
              <p:cNvPr id="52" name="Freeform: Shape 51">
                <a:extLst>
                  <a:ext uri="{FF2B5EF4-FFF2-40B4-BE49-F238E27FC236}">
                    <a16:creationId xmlns:a16="http://schemas.microsoft.com/office/drawing/2014/main" id="{39D7B29E-D313-159F-AF96-1082B8BFB91A}"/>
                  </a:ext>
                </a:extLst>
              </p:cNvPr>
              <p:cNvSpPr/>
              <p:nvPr/>
            </p:nvSpPr>
            <p:spPr>
              <a:xfrm rot="-2700000">
                <a:off x="5405514" y="4086347"/>
                <a:ext cx="16820" cy="87647"/>
              </a:xfrm>
              <a:custGeom>
                <a:avLst/>
                <a:gdLst>
                  <a:gd name="connsiteX0" fmla="*/ 0 w 16820"/>
                  <a:gd name="connsiteY0" fmla="*/ 0 h 87647"/>
                  <a:gd name="connsiteX1" fmla="*/ 16821 w 16820"/>
                  <a:gd name="connsiteY1" fmla="*/ 0 h 87647"/>
                  <a:gd name="connsiteX2" fmla="*/ 16821 w 16820"/>
                  <a:gd name="connsiteY2" fmla="*/ 87648 h 87647"/>
                  <a:gd name="connsiteX3" fmla="*/ 0 w 16820"/>
                  <a:gd name="connsiteY3" fmla="*/ 87648 h 87647"/>
                </a:gdLst>
                <a:ahLst/>
                <a:cxnLst>
                  <a:cxn ang="0">
                    <a:pos x="connsiteX0" y="connsiteY0"/>
                  </a:cxn>
                  <a:cxn ang="0">
                    <a:pos x="connsiteX1" y="connsiteY1"/>
                  </a:cxn>
                  <a:cxn ang="0">
                    <a:pos x="connsiteX2" y="connsiteY2"/>
                  </a:cxn>
                  <a:cxn ang="0">
                    <a:pos x="connsiteX3" y="connsiteY3"/>
                  </a:cxn>
                </a:cxnLst>
                <a:rect l="l" t="t" r="r" b="b"/>
                <a:pathLst>
                  <a:path w="16820" h="87647">
                    <a:moveTo>
                      <a:pt x="0" y="0"/>
                    </a:moveTo>
                    <a:lnTo>
                      <a:pt x="16821" y="0"/>
                    </a:lnTo>
                    <a:lnTo>
                      <a:pt x="16821" y="87648"/>
                    </a:lnTo>
                    <a:lnTo>
                      <a:pt x="0" y="87648"/>
                    </a:ln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3" name="Freeform: Shape 52">
                <a:extLst>
                  <a:ext uri="{FF2B5EF4-FFF2-40B4-BE49-F238E27FC236}">
                    <a16:creationId xmlns:a16="http://schemas.microsoft.com/office/drawing/2014/main" id="{ED04AAC9-CF89-5E38-A067-6FBF7E3D0DB7}"/>
                  </a:ext>
                </a:extLst>
              </p:cNvPr>
              <p:cNvSpPr/>
              <p:nvPr/>
            </p:nvSpPr>
            <p:spPr>
              <a:xfrm rot="-2700000">
                <a:off x="7081415" y="5719708"/>
                <a:ext cx="100376" cy="256353"/>
              </a:xfrm>
              <a:custGeom>
                <a:avLst/>
                <a:gdLst>
                  <a:gd name="connsiteX0" fmla="*/ 0 w 100376"/>
                  <a:gd name="connsiteY0" fmla="*/ 0 h 256353"/>
                  <a:gd name="connsiteX1" fmla="*/ 100376 w 100376"/>
                  <a:gd name="connsiteY1" fmla="*/ 0 h 256353"/>
                  <a:gd name="connsiteX2" fmla="*/ 100376 w 100376"/>
                  <a:gd name="connsiteY2" fmla="*/ 256353 h 256353"/>
                  <a:gd name="connsiteX3" fmla="*/ 0 w 100376"/>
                  <a:gd name="connsiteY3" fmla="*/ 256353 h 256353"/>
                </a:gdLst>
                <a:ahLst/>
                <a:cxnLst>
                  <a:cxn ang="0">
                    <a:pos x="connsiteX0" y="connsiteY0"/>
                  </a:cxn>
                  <a:cxn ang="0">
                    <a:pos x="connsiteX1" y="connsiteY1"/>
                  </a:cxn>
                  <a:cxn ang="0">
                    <a:pos x="connsiteX2" y="connsiteY2"/>
                  </a:cxn>
                  <a:cxn ang="0">
                    <a:pos x="connsiteX3" y="connsiteY3"/>
                  </a:cxn>
                </a:cxnLst>
                <a:rect l="l" t="t" r="r" b="b"/>
                <a:pathLst>
                  <a:path w="100376" h="256353">
                    <a:moveTo>
                      <a:pt x="0" y="0"/>
                    </a:moveTo>
                    <a:lnTo>
                      <a:pt x="100376" y="0"/>
                    </a:lnTo>
                    <a:lnTo>
                      <a:pt x="100376" y="256353"/>
                    </a:lnTo>
                    <a:lnTo>
                      <a:pt x="0" y="256353"/>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4" name="Freeform: Shape 53">
                <a:extLst>
                  <a:ext uri="{FF2B5EF4-FFF2-40B4-BE49-F238E27FC236}">
                    <a16:creationId xmlns:a16="http://schemas.microsoft.com/office/drawing/2014/main" id="{C4EA9116-B8E9-F7CE-66A9-5F124614CD05}"/>
                  </a:ext>
                </a:extLst>
              </p:cNvPr>
              <p:cNvSpPr/>
              <p:nvPr/>
            </p:nvSpPr>
            <p:spPr>
              <a:xfrm>
                <a:off x="5578093" y="4294434"/>
                <a:ext cx="1537588" cy="1537640"/>
              </a:xfrm>
              <a:custGeom>
                <a:avLst/>
                <a:gdLst>
                  <a:gd name="connsiteX0" fmla="*/ 1537588 w 1537588"/>
                  <a:gd name="connsiteY0" fmla="*/ 1431185 h 1537640"/>
                  <a:gd name="connsiteX1" fmla="*/ 1431120 w 1537588"/>
                  <a:gd name="connsiteY1" fmla="*/ 1537641 h 1537640"/>
                  <a:gd name="connsiteX2" fmla="*/ 0 w 1537588"/>
                  <a:gd name="connsiteY2" fmla="*/ 106497 h 1537640"/>
                  <a:gd name="connsiteX3" fmla="*/ 32773 w 1537588"/>
                  <a:gd name="connsiteY3" fmla="*/ 30125 h 1537640"/>
                  <a:gd name="connsiteX4" fmla="*/ 106468 w 1537588"/>
                  <a:gd name="connsiteY4" fmla="*/ 41 h 1537640"/>
                  <a:gd name="connsiteX5" fmla="*/ 1537588 w 1537588"/>
                  <a:gd name="connsiteY5" fmla="*/ 1431185 h 15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588" h="1537640">
                    <a:moveTo>
                      <a:pt x="1537588" y="1431185"/>
                    </a:moveTo>
                    <a:lnTo>
                      <a:pt x="1431120" y="1537641"/>
                    </a:lnTo>
                    <a:lnTo>
                      <a:pt x="0" y="106497"/>
                    </a:lnTo>
                    <a:cubicBezTo>
                      <a:pt x="0" y="106497"/>
                      <a:pt x="250" y="62637"/>
                      <a:pt x="32773" y="30125"/>
                    </a:cubicBezTo>
                    <a:cubicBezTo>
                      <a:pt x="65296" y="-2386"/>
                      <a:pt x="106468" y="41"/>
                      <a:pt x="106468" y="41"/>
                    </a:cubicBezTo>
                    <a:lnTo>
                      <a:pt x="1537588" y="1431185"/>
                    </a:lnTo>
                    <a:close/>
                  </a:path>
                </a:pathLst>
              </a:custGeom>
              <a:solidFill>
                <a:schemeClr val="accent4"/>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5" name="Freeform: Shape 54">
                <a:extLst>
                  <a:ext uri="{FF2B5EF4-FFF2-40B4-BE49-F238E27FC236}">
                    <a16:creationId xmlns:a16="http://schemas.microsoft.com/office/drawing/2014/main" id="{2D2DDB63-B619-395D-F569-DBFF541625A0}"/>
                  </a:ext>
                </a:extLst>
              </p:cNvPr>
              <p:cNvSpPr/>
              <p:nvPr/>
            </p:nvSpPr>
            <p:spPr>
              <a:xfrm>
                <a:off x="5417974" y="4134356"/>
                <a:ext cx="266574" cy="266574"/>
              </a:xfrm>
              <a:custGeom>
                <a:avLst/>
                <a:gdLst>
                  <a:gd name="connsiteX0" fmla="*/ 0 w 266574"/>
                  <a:gd name="connsiteY0" fmla="*/ 23649 h 266574"/>
                  <a:gd name="connsiteX1" fmla="*/ 160118 w 266574"/>
                  <a:gd name="connsiteY1" fmla="*/ 266574 h 266574"/>
                  <a:gd name="connsiteX2" fmla="*/ 266574 w 266574"/>
                  <a:gd name="connsiteY2" fmla="*/ 160118 h 266574"/>
                  <a:gd name="connsiteX3" fmla="*/ 23661 w 266574"/>
                  <a:gd name="connsiteY3" fmla="*/ 0 h 266574"/>
                </a:gdLst>
                <a:ahLst/>
                <a:cxnLst>
                  <a:cxn ang="0">
                    <a:pos x="connsiteX0" y="connsiteY0"/>
                  </a:cxn>
                  <a:cxn ang="0">
                    <a:pos x="connsiteX1" y="connsiteY1"/>
                  </a:cxn>
                  <a:cxn ang="0">
                    <a:pos x="connsiteX2" y="connsiteY2"/>
                  </a:cxn>
                  <a:cxn ang="0">
                    <a:pos x="connsiteX3" y="connsiteY3"/>
                  </a:cxn>
                </a:cxnLst>
                <a:rect l="l" t="t" r="r" b="b"/>
                <a:pathLst>
                  <a:path w="266574" h="266574">
                    <a:moveTo>
                      <a:pt x="0" y="23649"/>
                    </a:moveTo>
                    <a:lnTo>
                      <a:pt x="160118" y="266574"/>
                    </a:lnTo>
                    <a:lnTo>
                      <a:pt x="266574" y="160118"/>
                    </a:lnTo>
                    <a:lnTo>
                      <a:pt x="23661" y="0"/>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6" name="Freeform: Shape 55">
                <a:extLst>
                  <a:ext uri="{FF2B5EF4-FFF2-40B4-BE49-F238E27FC236}">
                    <a16:creationId xmlns:a16="http://schemas.microsoft.com/office/drawing/2014/main" id="{639824E5-81A0-7289-8887-79337E419E7E}"/>
                  </a:ext>
                </a:extLst>
              </p:cNvPr>
              <p:cNvSpPr/>
              <p:nvPr/>
            </p:nvSpPr>
            <p:spPr>
              <a:xfrm>
                <a:off x="6533331" y="5051504"/>
                <a:ext cx="511771" cy="657186"/>
              </a:xfrm>
              <a:custGeom>
                <a:avLst/>
                <a:gdLst>
                  <a:gd name="connsiteX0" fmla="*/ 511772 w 511771"/>
                  <a:gd name="connsiteY0" fmla="*/ 497081 h 657186"/>
                  <a:gd name="connsiteX1" fmla="*/ 14703 w 511771"/>
                  <a:gd name="connsiteY1" fmla="*/ 0 h 657186"/>
                  <a:gd name="connsiteX2" fmla="*/ 14703 w 511771"/>
                  <a:gd name="connsiteY2" fmla="*/ 70971 h 657186"/>
                  <a:gd name="connsiteX3" fmla="*/ 440801 w 511771"/>
                  <a:gd name="connsiteY3" fmla="*/ 497069 h 657186"/>
                  <a:gd name="connsiteX4" fmla="*/ 423671 w 511771"/>
                  <a:gd name="connsiteY4" fmla="*/ 514199 h 657186"/>
                  <a:gd name="connsiteX5" fmla="*/ 387912 w 511771"/>
                  <a:gd name="connsiteY5" fmla="*/ 478440 h 657186"/>
                  <a:gd name="connsiteX6" fmla="*/ 280124 w 511771"/>
                  <a:gd name="connsiteY6" fmla="*/ 586216 h 657186"/>
                  <a:gd name="connsiteX7" fmla="*/ 351095 w 511771"/>
                  <a:gd name="connsiteY7" fmla="*/ 657187 h 657186"/>
                  <a:gd name="connsiteX8" fmla="*/ 511772 w 511771"/>
                  <a:gd name="connsiteY8" fmla="*/ 497081 h 65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771" h="657186">
                    <a:moveTo>
                      <a:pt x="511772" y="497081"/>
                    </a:moveTo>
                    <a:lnTo>
                      <a:pt x="14703" y="0"/>
                    </a:lnTo>
                    <a:cubicBezTo>
                      <a:pt x="-4901" y="19605"/>
                      <a:pt x="-4901" y="51378"/>
                      <a:pt x="14703" y="70971"/>
                    </a:cubicBezTo>
                    <a:lnTo>
                      <a:pt x="440801" y="497069"/>
                    </a:lnTo>
                    <a:lnTo>
                      <a:pt x="423671" y="514199"/>
                    </a:lnTo>
                    <a:lnTo>
                      <a:pt x="387912" y="478440"/>
                    </a:lnTo>
                    <a:lnTo>
                      <a:pt x="280124" y="586216"/>
                    </a:lnTo>
                    <a:lnTo>
                      <a:pt x="351095" y="657187"/>
                    </a:lnTo>
                    <a:lnTo>
                      <a:pt x="511772" y="497081"/>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grpSp>
      <p:sp>
        <p:nvSpPr>
          <p:cNvPr id="4" name="Content Placeholder 3">
            <a:extLst>
              <a:ext uri="{FF2B5EF4-FFF2-40B4-BE49-F238E27FC236}">
                <a16:creationId xmlns:a16="http://schemas.microsoft.com/office/drawing/2014/main" id="{F952B61F-13AE-E88D-AD16-F8E8BB60FCC8}"/>
              </a:ext>
            </a:extLst>
          </p:cNvPr>
          <p:cNvSpPr>
            <a:spLocks noGrp="1"/>
          </p:cNvSpPr>
          <p:nvPr>
            <p:ph idx="1"/>
          </p:nvPr>
        </p:nvSpPr>
        <p:spPr>
          <a:xfrm>
            <a:off x="1758983" y="2298197"/>
            <a:ext cx="3884234" cy="3772054"/>
          </a:xfrm>
        </p:spPr>
        <p:txBody>
          <a:bodyPr vert="horz" lIns="91440" tIns="45720" rIns="91440" bIns="45720" rtlCol="0" anchor="t">
            <a:normAutofit lnSpcReduction="10000"/>
          </a:bodyPr>
          <a:lstStyle/>
          <a:p>
            <a:pPr fontAlgn="base">
              <a:lnSpc>
                <a:spcPct val="110000"/>
              </a:lnSpc>
              <a:spcAft>
                <a:spcPts val="1200"/>
              </a:spcAft>
            </a:pPr>
            <a:r>
              <a:rPr lang="en-US" sz="1600" b="0" i="0">
                <a:solidFill>
                  <a:srgbClr val="000000"/>
                </a:solidFill>
                <a:effectLst/>
                <a:latin typeface="Arial Rounded MT Bold"/>
              </a:rPr>
              <a:t>Taylor worked on </a:t>
            </a:r>
            <a:r>
              <a:rPr lang="en-US" sz="1600">
                <a:solidFill>
                  <a:srgbClr val="000000"/>
                </a:solidFill>
                <a:latin typeface="Arial Rounded MT Bold"/>
              </a:rPr>
              <a:t>center strategic planning</a:t>
            </a:r>
            <a:r>
              <a:rPr lang="en-US" sz="1600" b="0" i="0">
                <a:solidFill>
                  <a:srgbClr val="000000"/>
                </a:solidFill>
                <a:effectLst/>
                <a:latin typeface="Arial Rounded MT Bold"/>
              </a:rPr>
              <a:t>, staff oversight, and other administrative tasks for 3 hours. </a:t>
            </a:r>
          </a:p>
          <a:p>
            <a:pPr algn="l" rtl="0" fontAlgn="base">
              <a:lnSpc>
                <a:spcPct val="110000"/>
              </a:lnSpc>
              <a:spcAft>
                <a:spcPts val="1200"/>
              </a:spcAft>
            </a:pPr>
            <a:r>
              <a:rPr lang="en-US" sz="1600" b="0" i="0">
                <a:solidFill>
                  <a:srgbClr val="000000"/>
                </a:solidFill>
                <a:effectLst/>
                <a:latin typeface="Arial Rounded MT Bold" panose="020F0704030504030204" pitchFamily="34" charset="0"/>
              </a:rPr>
              <a:t>Taylor helped coordinate and attend various non-coaching activities for 1 hour and 15 minutes. </a:t>
            </a:r>
          </a:p>
          <a:p>
            <a:pPr algn="l" rtl="0" fontAlgn="base">
              <a:lnSpc>
                <a:spcPct val="110000"/>
              </a:lnSpc>
              <a:spcAft>
                <a:spcPts val="1200"/>
              </a:spcAft>
            </a:pPr>
            <a:r>
              <a:rPr lang="en-US" sz="1600" b="0" i="0">
                <a:solidFill>
                  <a:srgbClr val="000000"/>
                </a:solidFill>
                <a:effectLst/>
                <a:latin typeface="Arial Rounded MT Bold" panose="020F0704030504030204" pitchFamily="34" charset="0"/>
              </a:rPr>
              <a:t>Taylor took an RCED shift for 4 hours, covering while other staff were unavailable. </a:t>
            </a:r>
          </a:p>
          <a:p>
            <a:pPr algn="l" rtl="0" fontAlgn="base">
              <a:lnSpc>
                <a:spcPct val="110000"/>
              </a:lnSpc>
              <a:spcAft>
                <a:spcPts val="1200"/>
              </a:spcAft>
            </a:pPr>
            <a:r>
              <a:rPr lang="en-US" sz="1600">
                <a:solidFill>
                  <a:srgbClr val="000000"/>
                </a:solidFill>
                <a:latin typeface="Arial Rounded MT Bold" panose="020F0704030504030204" pitchFamily="34" charset="0"/>
              </a:rPr>
              <a:t>45 minutes were spent on tasks that do not fit into one of the defined activities. </a:t>
            </a:r>
          </a:p>
        </p:txBody>
      </p:sp>
      <p:cxnSp>
        <p:nvCxnSpPr>
          <p:cNvPr id="59" name="Straight Arrow Connector 58">
            <a:extLst>
              <a:ext uri="{FF2B5EF4-FFF2-40B4-BE49-F238E27FC236}">
                <a16:creationId xmlns:a16="http://schemas.microsoft.com/office/drawing/2014/main" id="{D9F66D31-75DA-141F-9198-9DC4B660FDA1}"/>
              </a:ext>
              <a:ext uri="{C183D7F6-B498-43B3-948B-1728B52AA6E4}">
                <adec:decorative xmlns:adec="http://schemas.microsoft.com/office/drawing/2017/decorative" val="1"/>
              </a:ext>
            </a:extLst>
          </p:cNvPr>
          <p:cNvCxnSpPr>
            <a:cxnSpLocks/>
          </p:cNvCxnSpPr>
          <p:nvPr/>
        </p:nvCxnSpPr>
        <p:spPr>
          <a:xfrm>
            <a:off x="5651013" y="2529364"/>
            <a:ext cx="16066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D928A2F-7538-F30E-401C-B82A7CBC54FF}"/>
              </a:ext>
            </a:extLst>
          </p:cNvPr>
          <p:cNvSpPr txBox="1"/>
          <p:nvPr/>
        </p:nvSpPr>
        <p:spPr>
          <a:xfrm>
            <a:off x="7257624" y="2247409"/>
            <a:ext cx="45753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Administrative Tasks (non-Recovery Coaching): </a:t>
            </a:r>
            <a:r>
              <a:rPr kumimoji="0" lang="en-US" sz="1800" b="0" i="0" u="none" strike="noStrike" kern="1200" cap="none" spc="0" normalizeH="0" baseline="0" noProof="0">
                <a:ln>
                  <a:noFill/>
                </a:ln>
                <a:solidFill>
                  <a:srgbClr val="3095B4"/>
                </a:solidFill>
                <a:effectLst/>
                <a:uLnTx/>
                <a:uFillTx/>
                <a:latin typeface="Arial Rounded MT Bold" panose="020F0704030504030204" pitchFamily="34" charset="0"/>
                <a:ea typeface="+mn-ea"/>
                <a:cs typeface="+mn-cs"/>
              </a:rPr>
              <a:t>3 hours                                                     </a:t>
            </a:r>
          </a:p>
        </p:txBody>
      </p:sp>
      <p:cxnSp>
        <p:nvCxnSpPr>
          <p:cNvPr id="63" name="Straight Arrow Connector 62">
            <a:extLst>
              <a:ext uri="{FF2B5EF4-FFF2-40B4-BE49-F238E27FC236}">
                <a16:creationId xmlns:a16="http://schemas.microsoft.com/office/drawing/2014/main" id="{784D10C4-7BE1-D5C5-A995-073980FD9707}"/>
              </a:ext>
              <a:ext uri="{C183D7F6-B498-43B3-948B-1728B52AA6E4}">
                <adec:decorative xmlns:adec="http://schemas.microsoft.com/office/drawing/2017/decorative" val="1"/>
              </a:ext>
            </a:extLst>
          </p:cNvPr>
          <p:cNvCxnSpPr>
            <a:cxnSpLocks/>
          </p:cNvCxnSpPr>
          <p:nvPr/>
        </p:nvCxnSpPr>
        <p:spPr>
          <a:xfrm>
            <a:off x="5651012" y="3441750"/>
            <a:ext cx="16066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77F4CA2-D812-1BBD-925B-6310EE87223D}"/>
              </a:ext>
            </a:extLst>
          </p:cNvPr>
          <p:cNvSpPr txBox="1"/>
          <p:nvPr/>
        </p:nvSpPr>
        <p:spPr>
          <a:xfrm>
            <a:off x="7257623" y="3159795"/>
            <a:ext cx="45753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Recovery Center Programming (non-Recovery Coaching): </a:t>
            </a:r>
            <a:r>
              <a:rPr kumimoji="0" lang="en-US" sz="1800" b="0" i="0" u="none" strike="noStrike" kern="1200" cap="none" spc="0" normalizeH="0" baseline="0" noProof="0">
                <a:ln>
                  <a:noFill/>
                </a:ln>
                <a:solidFill>
                  <a:srgbClr val="3095B4"/>
                </a:solidFill>
                <a:effectLst/>
                <a:uLnTx/>
                <a:uFillTx/>
                <a:latin typeface="Arial Rounded MT Bold" panose="020F0704030504030204" pitchFamily="34" charset="0"/>
                <a:ea typeface="+mn-ea"/>
                <a:cs typeface="+mn-cs"/>
              </a:rPr>
              <a:t>1 hour and 15 minutes</a:t>
            </a:r>
          </a:p>
        </p:txBody>
      </p:sp>
      <p:cxnSp>
        <p:nvCxnSpPr>
          <p:cNvPr id="65" name="Straight Arrow Connector 64">
            <a:extLst>
              <a:ext uri="{FF2B5EF4-FFF2-40B4-BE49-F238E27FC236}">
                <a16:creationId xmlns:a16="http://schemas.microsoft.com/office/drawing/2014/main" id="{EDAE9760-55BF-FA44-1052-CB4EEAF1A2F8}"/>
              </a:ext>
              <a:ext uri="{C183D7F6-B498-43B3-948B-1728B52AA6E4}">
                <adec:decorative xmlns:adec="http://schemas.microsoft.com/office/drawing/2017/decorative" val="1"/>
              </a:ext>
            </a:extLst>
          </p:cNvPr>
          <p:cNvCxnSpPr>
            <a:cxnSpLocks/>
          </p:cNvCxnSpPr>
          <p:nvPr/>
        </p:nvCxnSpPr>
        <p:spPr>
          <a:xfrm>
            <a:off x="5651012" y="4461836"/>
            <a:ext cx="16066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993EC32-191F-4F8E-E664-D3790C6A2A3A}"/>
              </a:ext>
            </a:extLst>
          </p:cNvPr>
          <p:cNvSpPr txBox="1"/>
          <p:nvPr/>
        </p:nvSpPr>
        <p:spPr>
          <a:xfrm>
            <a:off x="7257622" y="4274154"/>
            <a:ext cx="45753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RCED Shift: </a:t>
            </a:r>
            <a:r>
              <a:rPr kumimoji="0" lang="en-US" sz="1800" b="0" i="0" u="none" strike="noStrike" kern="1200" cap="none" spc="0" normalizeH="0" baseline="0" noProof="0">
                <a:ln>
                  <a:noFill/>
                </a:ln>
                <a:solidFill>
                  <a:srgbClr val="3095B4"/>
                </a:solidFill>
                <a:effectLst/>
                <a:uLnTx/>
                <a:uFillTx/>
                <a:latin typeface="Arial Rounded MT Bold" panose="020F0704030504030204" pitchFamily="34" charset="0"/>
                <a:ea typeface="+mn-ea"/>
                <a:cs typeface="+mn-cs"/>
              </a:rPr>
              <a:t>4 hours</a:t>
            </a:r>
          </a:p>
        </p:txBody>
      </p:sp>
      <p:sp>
        <p:nvSpPr>
          <p:cNvPr id="67" name="Star: 5 Points 66">
            <a:extLst>
              <a:ext uri="{FF2B5EF4-FFF2-40B4-BE49-F238E27FC236}">
                <a16:creationId xmlns:a16="http://schemas.microsoft.com/office/drawing/2014/main" id="{64086233-D5BF-F52A-CA3A-0D8955EDBBD9}"/>
              </a:ext>
              <a:ext uri="{C183D7F6-B498-43B3-948B-1728B52AA6E4}">
                <adec:decorative xmlns:adec="http://schemas.microsoft.com/office/drawing/2017/decorative" val="1"/>
              </a:ext>
            </a:extLst>
          </p:cNvPr>
          <p:cNvSpPr/>
          <p:nvPr/>
        </p:nvSpPr>
        <p:spPr>
          <a:xfrm>
            <a:off x="5918796" y="5027673"/>
            <a:ext cx="566294" cy="5177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8" name="TextBox 67">
            <a:extLst>
              <a:ext uri="{FF2B5EF4-FFF2-40B4-BE49-F238E27FC236}">
                <a16:creationId xmlns:a16="http://schemas.microsoft.com/office/drawing/2014/main" id="{32F646AB-5924-AD1F-EE65-7AF0EB77CCE8}"/>
              </a:ext>
            </a:extLst>
          </p:cNvPr>
          <p:cNvSpPr txBox="1"/>
          <p:nvPr/>
        </p:nvSpPr>
        <p:spPr>
          <a:xfrm>
            <a:off x="6576751" y="4989097"/>
            <a:ext cx="45753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rPr>
              <a:t>It is okay if your hours worked is more than the total time you recorded for time study activities each day.</a:t>
            </a:r>
            <a:endParaRPr kumimoji="0" lang="en-US" sz="18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endParaRPr>
          </a:p>
        </p:txBody>
      </p:sp>
      <p:sp>
        <p:nvSpPr>
          <p:cNvPr id="57" name="Footer Placeholder 5">
            <a:extLst>
              <a:ext uri="{FF2B5EF4-FFF2-40B4-BE49-F238E27FC236}">
                <a16:creationId xmlns:a16="http://schemas.microsoft.com/office/drawing/2014/main" id="{58BCF31E-1433-E076-1A52-954B0C537ED1}"/>
              </a:ext>
            </a:extLst>
          </p:cNvPr>
          <p:cNvSpPr>
            <a:spLocks noGrp="1"/>
          </p:cNvSpPr>
          <p:nvPr>
            <p:ph type="ftr" sz="quarter" idx="3"/>
          </p:nvPr>
        </p:nvSpPr>
        <p:spPr>
          <a:xfrm>
            <a:off x="8382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rPr>
              <a:t>Vermont Department of Health</a:t>
            </a:r>
          </a:p>
        </p:txBody>
      </p:sp>
      <p:sp>
        <p:nvSpPr>
          <p:cNvPr id="5" name="Slide Number Placeholder 4">
            <a:extLst>
              <a:ext uri="{FF2B5EF4-FFF2-40B4-BE49-F238E27FC236}">
                <a16:creationId xmlns:a16="http://schemas.microsoft.com/office/drawing/2014/main" id="{184A9C9B-3124-ED7B-FF22-419D2E17F8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endParaRPr>
          </a:p>
        </p:txBody>
      </p:sp>
    </p:spTree>
    <p:custDataLst>
      <p:tags r:id="rId1"/>
    </p:custDataLst>
    <p:extLst>
      <p:ext uri="{BB962C8B-B14F-4D97-AF65-F5344CB8AC3E}">
        <p14:creationId xmlns:p14="http://schemas.microsoft.com/office/powerpoint/2010/main" val="964562419"/>
      </p:ext>
    </p:extLst>
  </p:cSld>
  <p:clrMapOvr>
    <a:masterClrMapping/>
  </p:clrMapOvr>
  <mc:AlternateContent xmlns:mc="http://schemas.openxmlformats.org/markup-compatibility/2006" xmlns:p14="http://schemas.microsoft.com/office/powerpoint/2010/main">
    <mc:Choice Requires="p14">
      <p:transition spd="slow" p14:dur="2000" advTm="49619"/>
    </mc:Choice>
    <mc:Fallback xmlns="">
      <p:transition spd="slow" advTm="49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6" grpId="0"/>
      <p:bldP spid="67" grpId="0" animBg="1"/>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5DD19C-7574-6C88-2643-4655B171D65B}"/>
              </a:ext>
            </a:extLst>
          </p:cNvPr>
          <p:cNvSpPr>
            <a:spLocks noGrp="1"/>
          </p:cNvSpPr>
          <p:nvPr>
            <p:ph type="title"/>
          </p:nvPr>
        </p:nvSpPr>
        <p:spPr>
          <a:xfrm>
            <a:off x="0" y="-1600200"/>
            <a:ext cx="3932237" cy="1600200"/>
          </a:xfrm>
        </p:spPr>
        <p:txBody>
          <a:bodyPr/>
          <a:lstStyle/>
          <a:p>
            <a:r>
              <a:rPr lang="en-US"/>
              <a:t>Example 1</a:t>
            </a:r>
          </a:p>
        </p:txBody>
      </p:sp>
      <p:pic>
        <p:nvPicPr>
          <p:cNvPr id="3" name="Screen Recording 2" descr="Screen recording of how to enter the example into the word version of the time study tool">
            <a:hlinkClick r:id="" action="ppaction://media"/>
            <a:extLst>
              <a:ext uri="{FF2B5EF4-FFF2-40B4-BE49-F238E27FC236}">
                <a16:creationId xmlns:a16="http://schemas.microsoft.com/office/drawing/2014/main" id="{DE383C20-65E6-D028-73EE-B0EA693D53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088" y="243673"/>
            <a:ext cx="8965605" cy="6146804"/>
          </a:xfrm>
          <a:prstGeom prst="rect">
            <a:avLst/>
          </a:prstGeom>
        </p:spPr>
      </p:pic>
      <p:sp>
        <p:nvSpPr>
          <p:cNvPr id="11" name="Text Placeholder 2">
            <a:extLst>
              <a:ext uri="{FF2B5EF4-FFF2-40B4-BE49-F238E27FC236}">
                <a16:creationId xmlns:a16="http://schemas.microsoft.com/office/drawing/2014/main" id="{FC9BE6FB-CC01-431B-5CB5-4DC4591C10D3}"/>
              </a:ext>
            </a:extLst>
          </p:cNvPr>
          <p:cNvSpPr>
            <a:spLocks noGrp="1"/>
          </p:cNvSpPr>
          <p:nvPr>
            <p:ph type="body" sz="half" idx="2"/>
          </p:nvPr>
        </p:nvSpPr>
        <p:spPr>
          <a:xfrm>
            <a:off x="9138236" y="1088543"/>
            <a:ext cx="3053764" cy="1112080"/>
          </a:xfrm>
        </p:spPr>
        <p:txBody>
          <a:bodyPr>
            <a:normAutofit/>
          </a:bodyPr>
          <a:lstStyle/>
          <a:p>
            <a:r>
              <a:rPr lang="en-US" sz="1800">
                <a:latin typeface="Franklin Gothic Medium" panose="020B0603020102020204" pitchFamily="34" charset="0"/>
              </a:rPr>
              <a:t>Taylor is a </a:t>
            </a:r>
            <a:r>
              <a:rPr lang="en-US" sz="1800">
                <a:highlight>
                  <a:srgbClr val="FFFF00"/>
                </a:highlight>
                <a:latin typeface="Franklin Gothic Medium" panose="020B0603020102020204" pitchFamily="34" charset="0"/>
              </a:rPr>
              <a:t>Recovery Coach Supervisor </a:t>
            </a:r>
            <a:r>
              <a:rPr lang="en-US" sz="1800">
                <a:latin typeface="Franklin Gothic Medium" panose="020B0603020102020204" pitchFamily="34" charset="0"/>
              </a:rPr>
              <a:t>at the recovery center and worked </a:t>
            </a:r>
            <a:r>
              <a:rPr lang="en-US" sz="1800">
                <a:highlight>
                  <a:srgbClr val="FFFF00"/>
                </a:highlight>
                <a:latin typeface="Franklin Gothic Medium" panose="020B0603020102020204" pitchFamily="34" charset="0"/>
              </a:rPr>
              <a:t>9 hours today</a:t>
            </a:r>
            <a:r>
              <a:rPr lang="en-US" sz="1800">
                <a:latin typeface="Franklin Gothic Medium" panose="020B0603020102020204" pitchFamily="34" charset="0"/>
              </a:rPr>
              <a:t>. </a:t>
            </a:r>
          </a:p>
        </p:txBody>
      </p:sp>
      <p:grpSp>
        <p:nvGrpSpPr>
          <p:cNvPr id="10" name="Group 9" descr="Example outlining how many hours Taylor spent on administrative tasks (3 hours), recovery center programming (1 hour and 15 minutes), and covering an emergency dept shift (4 hours). 45 minutes were also spent on tasks outside of the defined time study activities. ">
            <a:extLst>
              <a:ext uri="{FF2B5EF4-FFF2-40B4-BE49-F238E27FC236}">
                <a16:creationId xmlns:a16="http://schemas.microsoft.com/office/drawing/2014/main" id="{08A75A6C-0652-8FA4-AF97-7AAFC7DA2C5C}"/>
              </a:ext>
            </a:extLst>
          </p:cNvPr>
          <p:cNvGrpSpPr/>
          <p:nvPr/>
        </p:nvGrpSpPr>
        <p:grpSpPr>
          <a:xfrm>
            <a:off x="9235502" y="2200623"/>
            <a:ext cx="2651698" cy="2456755"/>
            <a:chOff x="8409668" y="656317"/>
            <a:chExt cx="2947308" cy="2429330"/>
          </a:xfrm>
        </p:grpSpPr>
        <p:pic>
          <p:nvPicPr>
            <p:cNvPr id="7" name="Picture 6">
              <a:extLst>
                <a:ext uri="{FF2B5EF4-FFF2-40B4-BE49-F238E27FC236}">
                  <a16:creationId xmlns:a16="http://schemas.microsoft.com/office/drawing/2014/main" id="{869F94A4-193B-17FD-400E-77910B624597}"/>
                </a:ext>
              </a:extLst>
            </p:cNvPr>
            <p:cNvPicPr>
              <a:picLocks noChangeAspect="1"/>
            </p:cNvPicPr>
            <p:nvPr/>
          </p:nvPicPr>
          <p:blipFill>
            <a:blip r:embed="rId5"/>
            <a:stretch>
              <a:fillRect/>
            </a:stretch>
          </p:blipFill>
          <p:spPr>
            <a:xfrm>
              <a:off x="8413749" y="656317"/>
              <a:ext cx="2939144" cy="1690009"/>
            </a:xfrm>
            <a:prstGeom prst="rect">
              <a:avLst/>
            </a:prstGeom>
          </p:spPr>
        </p:pic>
        <p:pic>
          <p:nvPicPr>
            <p:cNvPr id="9" name="Picture 8">
              <a:extLst>
                <a:ext uri="{FF2B5EF4-FFF2-40B4-BE49-F238E27FC236}">
                  <a16:creationId xmlns:a16="http://schemas.microsoft.com/office/drawing/2014/main" id="{FD7BB2D1-4B4A-938A-26DA-9D6C9563ACF0}"/>
                </a:ext>
              </a:extLst>
            </p:cNvPr>
            <p:cNvPicPr>
              <a:picLocks noChangeAspect="1"/>
            </p:cNvPicPr>
            <p:nvPr/>
          </p:nvPicPr>
          <p:blipFill>
            <a:blip r:embed="rId6"/>
            <a:stretch>
              <a:fillRect/>
            </a:stretch>
          </p:blipFill>
          <p:spPr>
            <a:xfrm>
              <a:off x="8409668" y="2456996"/>
              <a:ext cx="2947308" cy="628651"/>
            </a:xfrm>
            <a:prstGeom prst="rect">
              <a:avLst/>
            </a:prstGeom>
          </p:spPr>
        </p:pic>
      </p:grpSp>
      <p:sp>
        <p:nvSpPr>
          <p:cNvPr id="2" name="Rectangle 1">
            <a:extLst>
              <a:ext uri="{FF2B5EF4-FFF2-40B4-BE49-F238E27FC236}">
                <a16:creationId xmlns:a16="http://schemas.microsoft.com/office/drawing/2014/main" id="{525822F2-AA87-A91D-CD6B-3E9B9277ED3E}"/>
              </a:ext>
              <a:ext uri="{C183D7F6-B498-43B3-948B-1728B52AA6E4}">
                <adec:decorative xmlns:adec="http://schemas.microsoft.com/office/drawing/2017/decorative" val="1"/>
              </a:ext>
            </a:extLst>
          </p:cNvPr>
          <p:cNvSpPr/>
          <p:nvPr/>
        </p:nvSpPr>
        <p:spPr>
          <a:xfrm>
            <a:off x="9138236" y="992459"/>
            <a:ext cx="2860476" cy="376911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A18EB65-0003-6D5B-F840-590EF7633218}"/>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861848F7-4011-80E1-9A48-CEFC942BDD23}"/>
              </a:ext>
            </a:extLst>
          </p:cNvPr>
          <p:cNvSpPr>
            <a:spLocks noGrp="1"/>
          </p:cNvSpPr>
          <p:nvPr>
            <p:ph type="sldNum" sz="quarter" idx="4"/>
          </p:nvPr>
        </p:nvSpPr>
        <p:spPr/>
        <p:txBody>
          <a:bodyPr/>
          <a:lstStyle/>
          <a:p>
            <a:fld id="{820DBD16-8F52-45AC-8998-73485FE4613D}" type="slidenum">
              <a:rPr lang="en-US" smtClean="0"/>
              <a:pPr/>
              <a:t>17</a:t>
            </a:fld>
            <a:endParaRPr lang="en-US"/>
          </a:p>
        </p:txBody>
      </p:sp>
    </p:spTree>
    <p:extLst>
      <p:ext uri="{BB962C8B-B14F-4D97-AF65-F5344CB8AC3E}">
        <p14:creationId xmlns:p14="http://schemas.microsoft.com/office/powerpoint/2010/main" val="1031911652"/>
      </p:ext>
    </p:extLst>
  </p:cSld>
  <p:clrMapOvr>
    <a:masterClrMapping/>
  </p:clrMapOvr>
  <mc:AlternateContent xmlns:mc="http://schemas.openxmlformats.org/markup-compatibility/2006">
    <mc:Choice xmlns:p14="http://schemas.microsoft.com/office/powerpoint/2010/main" Requires="p14">
      <p:transition spd="slow" p14:dur="2000" advTm="49614"/>
    </mc:Choice>
    <mc:Fallback>
      <p:transition spd="slow" advTm="4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21E2-0AED-417A-9E58-B07C497FD68D}"/>
              </a:ext>
            </a:extLst>
          </p:cNvPr>
          <p:cNvSpPr>
            <a:spLocks noGrp="1"/>
          </p:cNvSpPr>
          <p:nvPr>
            <p:ph type="title"/>
          </p:nvPr>
        </p:nvSpPr>
        <p:spPr>
          <a:xfrm>
            <a:off x="634621" y="493596"/>
            <a:ext cx="3932237" cy="562272"/>
          </a:xfrm>
        </p:spPr>
        <p:txBody>
          <a:bodyPr/>
          <a:lstStyle/>
          <a:p>
            <a:r>
              <a:rPr lang="en-US"/>
              <a:t>Example 2:</a:t>
            </a:r>
          </a:p>
        </p:txBody>
      </p:sp>
      <p:grpSp>
        <p:nvGrpSpPr>
          <p:cNvPr id="10" name="Graphic 7">
            <a:extLst>
              <a:ext uri="{FF2B5EF4-FFF2-40B4-BE49-F238E27FC236}">
                <a16:creationId xmlns:a16="http://schemas.microsoft.com/office/drawing/2014/main" id="{FE3A2667-5DD3-8C18-A5B3-B9E55E3053E6}"/>
              </a:ext>
              <a:ext uri="{C183D7F6-B498-43B3-948B-1728B52AA6E4}">
                <adec:decorative xmlns:adec="http://schemas.microsoft.com/office/drawing/2017/decorative" val="1"/>
              </a:ext>
            </a:extLst>
          </p:cNvPr>
          <p:cNvGrpSpPr/>
          <p:nvPr/>
        </p:nvGrpSpPr>
        <p:grpSpPr>
          <a:xfrm>
            <a:off x="968782" y="1607372"/>
            <a:ext cx="5331416" cy="4757029"/>
            <a:chOff x="4886003" y="1647193"/>
            <a:chExt cx="2676569" cy="4092926"/>
          </a:xfrm>
        </p:grpSpPr>
        <p:sp>
          <p:nvSpPr>
            <p:cNvPr id="11" name="Freeform: Shape 10">
              <a:extLst>
                <a:ext uri="{FF2B5EF4-FFF2-40B4-BE49-F238E27FC236}">
                  <a16:creationId xmlns:a16="http://schemas.microsoft.com/office/drawing/2014/main" id="{9F7B9E1A-F252-989F-F60C-640DADF31E14}"/>
                </a:ext>
              </a:extLst>
            </p:cNvPr>
            <p:cNvSpPr/>
            <p:nvPr/>
          </p:nvSpPr>
          <p:spPr>
            <a:xfrm>
              <a:off x="4908308" y="1725265"/>
              <a:ext cx="2654264" cy="4014854"/>
            </a:xfrm>
            <a:custGeom>
              <a:avLst/>
              <a:gdLst>
                <a:gd name="connsiteX0" fmla="*/ 0 w 2654264"/>
                <a:gd name="connsiteY0" fmla="*/ 0 h 4014854"/>
                <a:gd name="connsiteX1" fmla="*/ 2654265 w 2654264"/>
                <a:gd name="connsiteY1" fmla="*/ 0 h 4014854"/>
                <a:gd name="connsiteX2" fmla="*/ 2654265 w 2654264"/>
                <a:gd name="connsiteY2" fmla="*/ 4014854 h 4014854"/>
                <a:gd name="connsiteX3" fmla="*/ 0 w 2654264"/>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54264" h="4014854">
                  <a:moveTo>
                    <a:pt x="0" y="0"/>
                  </a:moveTo>
                  <a:lnTo>
                    <a:pt x="2654265" y="0"/>
                  </a:lnTo>
                  <a:lnTo>
                    <a:pt x="2654265" y="4014854"/>
                  </a:lnTo>
                  <a:lnTo>
                    <a:pt x="0" y="4014854"/>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id="{30553B57-6A4B-3E3B-B795-6D71CBE8138D}"/>
                </a:ext>
              </a:extLst>
            </p:cNvPr>
            <p:cNvSpPr/>
            <p:nvPr/>
          </p:nvSpPr>
          <p:spPr>
            <a:xfrm>
              <a:off x="4886003" y="1647193"/>
              <a:ext cx="2676569" cy="4014854"/>
            </a:xfrm>
            <a:custGeom>
              <a:avLst/>
              <a:gdLst>
                <a:gd name="connsiteX0" fmla="*/ 0 w 2676569"/>
                <a:gd name="connsiteY0" fmla="*/ 0 h 4014854"/>
                <a:gd name="connsiteX1" fmla="*/ 2676570 w 2676569"/>
                <a:gd name="connsiteY1" fmla="*/ 0 h 4014854"/>
                <a:gd name="connsiteX2" fmla="*/ 2676570 w 2676569"/>
                <a:gd name="connsiteY2" fmla="*/ 4014854 h 4014854"/>
                <a:gd name="connsiteX3" fmla="*/ 0 w 2676569"/>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76569" h="4014854">
                  <a:moveTo>
                    <a:pt x="0" y="0"/>
                  </a:moveTo>
                  <a:lnTo>
                    <a:pt x="2676570" y="0"/>
                  </a:lnTo>
                  <a:lnTo>
                    <a:pt x="2676570" y="4014854"/>
                  </a:lnTo>
                  <a:lnTo>
                    <a:pt x="0" y="4014854"/>
                  </a:lnTo>
                  <a:close/>
                </a:path>
              </a:pathLst>
            </a:custGeom>
            <a:solidFill>
              <a:srgbClr val="E6E6E6"/>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 name="Freeform: Shape 12">
              <a:extLst>
                <a:ext uri="{FF2B5EF4-FFF2-40B4-BE49-F238E27FC236}">
                  <a16:creationId xmlns:a16="http://schemas.microsoft.com/office/drawing/2014/main" id="{B66B69B7-0517-1802-D68E-4EAC8329AFAF}"/>
                </a:ext>
              </a:extLst>
            </p:cNvPr>
            <p:cNvSpPr/>
            <p:nvPr/>
          </p:nvSpPr>
          <p:spPr>
            <a:xfrm>
              <a:off x="4886003" y="1647193"/>
              <a:ext cx="2676569" cy="267656"/>
            </a:xfrm>
            <a:custGeom>
              <a:avLst/>
              <a:gdLst>
                <a:gd name="connsiteX0" fmla="*/ 0 w 2676569"/>
                <a:gd name="connsiteY0" fmla="*/ 0 h 267656"/>
                <a:gd name="connsiteX1" fmla="*/ 2676570 w 2676569"/>
                <a:gd name="connsiteY1" fmla="*/ 0 h 267656"/>
                <a:gd name="connsiteX2" fmla="*/ 2676570 w 2676569"/>
                <a:gd name="connsiteY2" fmla="*/ 267657 h 267656"/>
                <a:gd name="connsiteX3" fmla="*/ 0 w 2676569"/>
                <a:gd name="connsiteY3" fmla="*/ 267657 h 267656"/>
              </a:gdLst>
              <a:ahLst/>
              <a:cxnLst>
                <a:cxn ang="0">
                  <a:pos x="connsiteX0" y="connsiteY0"/>
                </a:cxn>
                <a:cxn ang="0">
                  <a:pos x="connsiteX1" y="connsiteY1"/>
                </a:cxn>
                <a:cxn ang="0">
                  <a:pos x="connsiteX2" y="connsiteY2"/>
                </a:cxn>
                <a:cxn ang="0">
                  <a:pos x="connsiteX3" y="connsiteY3"/>
                </a:cxn>
              </a:cxnLst>
              <a:rect l="l" t="t" r="r" b="b"/>
              <a:pathLst>
                <a:path w="2676569" h="267656">
                  <a:moveTo>
                    <a:pt x="0" y="0"/>
                  </a:moveTo>
                  <a:lnTo>
                    <a:pt x="2676570" y="0"/>
                  </a:lnTo>
                  <a:lnTo>
                    <a:pt x="2676570" y="267657"/>
                  </a:lnTo>
                  <a:lnTo>
                    <a:pt x="0" y="267657"/>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14" name="Graphic 7" descr="Graph and note paper pads with pencil">
              <a:extLst>
                <a:ext uri="{FF2B5EF4-FFF2-40B4-BE49-F238E27FC236}">
                  <a16:creationId xmlns:a16="http://schemas.microsoft.com/office/drawing/2014/main" id="{46BDD478-3167-C212-B3FB-5CE25DA5AAA4}"/>
                </a:ext>
              </a:extLst>
            </p:cNvPr>
            <p:cNvGrpSpPr/>
            <p:nvPr/>
          </p:nvGrpSpPr>
          <p:grpSpPr>
            <a:xfrm>
              <a:off x="5109051" y="2310768"/>
              <a:ext cx="2230462" cy="2955384"/>
              <a:chOff x="5109051" y="2310768"/>
              <a:chExt cx="2230462" cy="2955384"/>
            </a:xfrm>
            <a:solidFill>
              <a:srgbClr val="D2D2D2"/>
            </a:solidFill>
          </p:grpSpPr>
          <p:sp>
            <p:nvSpPr>
              <p:cNvPr id="15" name="Freeform: Shape 14">
                <a:extLst>
                  <a:ext uri="{FF2B5EF4-FFF2-40B4-BE49-F238E27FC236}">
                    <a16:creationId xmlns:a16="http://schemas.microsoft.com/office/drawing/2014/main" id="{1DEB64D9-063C-3132-01A7-C6AA461877C3}"/>
                  </a:ext>
                </a:extLst>
              </p:cNvPr>
              <p:cNvSpPr/>
              <p:nvPr/>
            </p:nvSpPr>
            <p:spPr>
              <a:xfrm>
                <a:off x="5110669" y="44520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6" name="Freeform: Shape 15">
                <a:extLst>
                  <a:ext uri="{FF2B5EF4-FFF2-40B4-BE49-F238E27FC236}">
                    <a16:creationId xmlns:a16="http://schemas.microsoft.com/office/drawing/2014/main" id="{E267C94A-5F76-58D7-8686-41E12ACC36B6}"/>
                  </a:ext>
                </a:extLst>
              </p:cNvPr>
              <p:cNvSpPr/>
              <p:nvPr/>
            </p:nvSpPr>
            <p:spPr>
              <a:xfrm>
                <a:off x="5109051" y="458585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id="{3B74B136-2AD4-702B-5E1B-E1DF1AFABBC0}"/>
                  </a:ext>
                </a:extLst>
              </p:cNvPr>
              <p:cNvSpPr/>
              <p:nvPr/>
            </p:nvSpPr>
            <p:spPr>
              <a:xfrm>
                <a:off x="5110669" y="47196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id="{754126BA-0761-8E2F-78F5-C9670CB38139}"/>
                  </a:ext>
                </a:extLst>
              </p:cNvPr>
              <p:cNvSpPr/>
              <p:nvPr/>
            </p:nvSpPr>
            <p:spPr>
              <a:xfrm>
                <a:off x="5109051" y="485350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id="{0F4DDB16-A717-8ACB-1DB2-1A2EB0323440}"/>
                  </a:ext>
                </a:extLst>
              </p:cNvPr>
              <p:cNvSpPr/>
              <p:nvPr/>
            </p:nvSpPr>
            <p:spPr>
              <a:xfrm>
                <a:off x="5110669" y="498733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id="{D9F4F8B4-254E-8AC0-594A-CD0D5E52FB14}"/>
                  </a:ext>
                </a:extLst>
              </p:cNvPr>
              <p:cNvSpPr/>
              <p:nvPr/>
            </p:nvSpPr>
            <p:spPr>
              <a:xfrm>
                <a:off x="5109051" y="512116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id="{86B1FA45-5B89-5836-4C62-655A020E304F}"/>
                  </a:ext>
                </a:extLst>
              </p:cNvPr>
              <p:cNvSpPr/>
              <p:nvPr/>
            </p:nvSpPr>
            <p:spPr>
              <a:xfrm>
                <a:off x="5110669" y="525499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id="{33997826-7077-2221-63F4-B3813F1A61FE}"/>
                  </a:ext>
                </a:extLst>
              </p:cNvPr>
              <p:cNvSpPr/>
              <p:nvPr/>
            </p:nvSpPr>
            <p:spPr>
              <a:xfrm>
                <a:off x="5110669" y="33813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id="{759C3ABE-99E1-3F04-78A2-803C8EC02871}"/>
                  </a:ext>
                </a:extLst>
              </p:cNvPr>
              <p:cNvSpPr/>
              <p:nvPr/>
            </p:nvSpPr>
            <p:spPr>
              <a:xfrm>
                <a:off x="5109051" y="35152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id="{9C9BA9FB-A27C-276E-0CED-A2890B25C735}"/>
                  </a:ext>
                </a:extLst>
              </p:cNvPr>
              <p:cNvSpPr/>
              <p:nvPr/>
            </p:nvSpPr>
            <p:spPr>
              <a:xfrm>
                <a:off x="5110669" y="36490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id="{E3BB43C9-AB61-09D6-72BA-E71BF236E47A}"/>
                  </a:ext>
                </a:extLst>
              </p:cNvPr>
              <p:cNvSpPr/>
              <p:nvPr/>
            </p:nvSpPr>
            <p:spPr>
              <a:xfrm>
                <a:off x="5109051" y="37828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id="{4E4BC415-E35B-0543-4BB9-66BFDFB7EBE7}"/>
                  </a:ext>
                </a:extLst>
              </p:cNvPr>
              <p:cNvSpPr/>
              <p:nvPr/>
            </p:nvSpPr>
            <p:spPr>
              <a:xfrm>
                <a:off x="5110669" y="39167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id="{2F787EA4-586F-D6D9-D3A0-EFFE343AF8C5}"/>
                  </a:ext>
                </a:extLst>
              </p:cNvPr>
              <p:cNvSpPr/>
              <p:nvPr/>
            </p:nvSpPr>
            <p:spPr>
              <a:xfrm>
                <a:off x="5109051" y="405053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id="{F6C43987-10DE-B2F4-7814-EB40AFF9F164}"/>
                  </a:ext>
                </a:extLst>
              </p:cNvPr>
              <p:cNvSpPr/>
              <p:nvPr/>
            </p:nvSpPr>
            <p:spPr>
              <a:xfrm>
                <a:off x="5110669" y="41843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id="{96DAFB69-ABBA-AAA1-B209-9FF5DC0F61BD}"/>
                  </a:ext>
                </a:extLst>
              </p:cNvPr>
              <p:cNvSpPr/>
              <p:nvPr/>
            </p:nvSpPr>
            <p:spPr>
              <a:xfrm>
                <a:off x="5109051" y="431819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id="{B50EAF64-92B0-9662-0046-8932915809BC}"/>
                  </a:ext>
                </a:extLst>
              </p:cNvPr>
              <p:cNvSpPr/>
              <p:nvPr/>
            </p:nvSpPr>
            <p:spPr>
              <a:xfrm>
                <a:off x="5110669" y="231076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Freeform: Shape 30">
                <a:extLst>
                  <a:ext uri="{FF2B5EF4-FFF2-40B4-BE49-F238E27FC236}">
                    <a16:creationId xmlns:a16="http://schemas.microsoft.com/office/drawing/2014/main" id="{70A620C8-A4B2-D1C5-773E-052172C74F78}"/>
                  </a:ext>
                </a:extLst>
              </p:cNvPr>
              <p:cNvSpPr/>
              <p:nvPr/>
            </p:nvSpPr>
            <p:spPr>
              <a:xfrm>
                <a:off x="5109051" y="24445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Freeform: Shape 31">
                <a:extLst>
                  <a:ext uri="{FF2B5EF4-FFF2-40B4-BE49-F238E27FC236}">
                    <a16:creationId xmlns:a16="http://schemas.microsoft.com/office/drawing/2014/main" id="{9849643B-5154-0444-D4B9-E0441EF9D1AF}"/>
                  </a:ext>
                </a:extLst>
              </p:cNvPr>
              <p:cNvSpPr/>
              <p:nvPr/>
            </p:nvSpPr>
            <p:spPr>
              <a:xfrm>
                <a:off x="5110669" y="257842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id="{1462226D-7732-96EF-1B25-AA104B10E89F}"/>
                  </a:ext>
                </a:extLst>
              </p:cNvPr>
              <p:cNvSpPr/>
              <p:nvPr/>
            </p:nvSpPr>
            <p:spPr>
              <a:xfrm>
                <a:off x="5109051" y="27122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 name="Freeform: Shape 33">
                <a:extLst>
                  <a:ext uri="{FF2B5EF4-FFF2-40B4-BE49-F238E27FC236}">
                    <a16:creationId xmlns:a16="http://schemas.microsoft.com/office/drawing/2014/main" id="{237B715F-74A1-4CD9-48ED-0B7AB0AC74AE}"/>
                  </a:ext>
                </a:extLst>
              </p:cNvPr>
              <p:cNvSpPr/>
              <p:nvPr/>
            </p:nvSpPr>
            <p:spPr>
              <a:xfrm>
                <a:off x="5110669" y="284608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 name="Freeform: Shape 34">
                <a:extLst>
                  <a:ext uri="{FF2B5EF4-FFF2-40B4-BE49-F238E27FC236}">
                    <a16:creationId xmlns:a16="http://schemas.microsoft.com/office/drawing/2014/main" id="{FE6BF433-7128-144F-5400-A369B6476053}"/>
                  </a:ext>
                </a:extLst>
              </p:cNvPr>
              <p:cNvSpPr/>
              <p:nvPr/>
            </p:nvSpPr>
            <p:spPr>
              <a:xfrm>
                <a:off x="5109051" y="29799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id="{7EBA0836-C8E1-CDDC-757A-A69C3A30F3FF}"/>
                  </a:ext>
                </a:extLst>
              </p:cNvPr>
              <p:cNvSpPr/>
              <p:nvPr/>
            </p:nvSpPr>
            <p:spPr>
              <a:xfrm>
                <a:off x="5110669" y="311373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 name="Freeform: Shape 36">
                <a:extLst>
                  <a:ext uri="{FF2B5EF4-FFF2-40B4-BE49-F238E27FC236}">
                    <a16:creationId xmlns:a16="http://schemas.microsoft.com/office/drawing/2014/main" id="{07DF6C5E-156B-A881-EF33-95CCBFD67127}"/>
                  </a:ext>
                </a:extLst>
              </p:cNvPr>
              <p:cNvSpPr/>
              <p:nvPr/>
            </p:nvSpPr>
            <p:spPr>
              <a:xfrm>
                <a:off x="5109051" y="32475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8" name="Freeform: Shape 37">
              <a:extLst>
                <a:ext uri="{FF2B5EF4-FFF2-40B4-BE49-F238E27FC236}">
                  <a16:creationId xmlns:a16="http://schemas.microsoft.com/office/drawing/2014/main" id="{72D1A058-A5E4-26B6-E197-21B9F8EFBB97}"/>
                </a:ext>
              </a:extLst>
            </p:cNvPr>
            <p:cNvSpPr/>
            <p:nvPr/>
          </p:nvSpPr>
          <p:spPr>
            <a:xfrm>
              <a:off x="5220574" y="1723196"/>
              <a:ext cx="79328" cy="13382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8" y="133828"/>
                    <a:pt x="0" y="103870"/>
                    <a:pt x="0" y="66914"/>
                  </a:cubicBezTo>
                  <a:cubicBezTo>
                    <a:pt x="0" y="29959"/>
                    <a:pt x="29958"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9" name="Freeform: Shape 38">
              <a:extLst>
                <a:ext uri="{FF2B5EF4-FFF2-40B4-BE49-F238E27FC236}">
                  <a16:creationId xmlns:a16="http://schemas.microsoft.com/office/drawing/2014/main" id="{735F8B0E-9F20-C8FF-B6E6-9954A83001AD}"/>
                </a:ext>
              </a:extLst>
            </p:cNvPr>
            <p:cNvSpPr/>
            <p:nvPr/>
          </p:nvSpPr>
          <p:spPr>
            <a:xfrm>
              <a:off x="7151506" y="1723197"/>
              <a:ext cx="76495" cy="12537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9" y="133828"/>
                    <a:pt x="0" y="103870"/>
                    <a:pt x="0" y="66914"/>
                  </a:cubicBezTo>
                  <a:cubicBezTo>
                    <a:pt x="0" y="29959"/>
                    <a:pt x="29959"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 name="Text Placeholder 2">
            <a:extLst>
              <a:ext uri="{FF2B5EF4-FFF2-40B4-BE49-F238E27FC236}">
                <a16:creationId xmlns:a16="http://schemas.microsoft.com/office/drawing/2014/main" id="{36567A97-731E-A6E0-DD08-635B9FF03216}"/>
              </a:ext>
            </a:extLst>
          </p:cNvPr>
          <p:cNvSpPr>
            <a:spLocks noGrp="1"/>
          </p:cNvSpPr>
          <p:nvPr>
            <p:ph type="body" sz="half" idx="2"/>
          </p:nvPr>
        </p:nvSpPr>
        <p:spPr>
          <a:xfrm>
            <a:off x="2592954" y="345746"/>
            <a:ext cx="9516750" cy="3281363"/>
          </a:xfrm>
        </p:spPr>
        <p:txBody>
          <a:bodyPr>
            <a:normAutofit/>
          </a:bodyPr>
          <a:lstStyle/>
          <a:p>
            <a:r>
              <a:rPr lang="en-US" sz="2000">
                <a:latin typeface="Franklin Gothic Medium" panose="020B0603020102020204" pitchFamily="34" charset="0"/>
              </a:rPr>
              <a:t>Jordan works part-time at the recovery center in two roles: as a Non-certified Recovery Coach and as Administrative Support. Today, Jordan worked a total of 7 hours. Their time was divided between direct recovery coaching sessions and general administrative duties. </a:t>
            </a:r>
          </a:p>
        </p:txBody>
      </p:sp>
      <p:sp>
        <p:nvSpPr>
          <p:cNvPr id="4" name="Content Placeholder 3">
            <a:extLst>
              <a:ext uri="{FF2B5EF4-FFF2-40B4-BE49-F238E27FC236}">
                <a16:creationId xmlns:a16="http://schemas.microsoft.com/office/drawing/2014/main" id="{F952B61F-13AE-E88D-AD16-F8E8BB60FCC8}"/>
              </a:ext>
            </a:extLst>
          </p:cNvPr>
          <p:cNvSpPr>
            <a:spLocks noGrp="1"/>
          </p:cNvSpPr>
          <p:nvPr>
            <p:ph idx="1"/>
          </p:nvPr>
        </p:nvSpPr>
        <p:spPr>
          <a:xfrm>
            <a:off x="1342422" y="2065038"/>
            <a:ext cx="4662137" cy="4208623"/>
          </a:xfrm>
        </p:spPr>
        <p:txBody>
          <a:bodyPr vert="horz" lIns="91440" tIns="45720" rIns="91440" bIns="45720" rtlCol="0" anchor="t">
            <a:normAutofit/>
          </a:bodyPr>
          <a:lstStyle/>
          <a:p>
            <a:pPr algn="l" rtl="0" fontAlgn="base">
              <a:lnSpc>
                <a:spcPct val="110000"/>
              </a:lnSpc>
              <a:spcBef>
                <a:spcPts val="0"/>
              </a:spcBef>
              <a:spcAft>
                <a:spcPts val="1200"/>
              </a:spcAft>
            </a:pPr>
            <a:r>
              <a:rPr lang="en-US" sz="1600" b="1" i="0">
                <a:solidFill>
                  <a:srgbClr val="000000"/>
                </a:solidFill>
                <a:effectLst/>
                <a:latin typeface="Arial Rounded MT Bold" panose="020F0704030504030204" pitchFamily="34" charset="0"/>
              </a:rPr>
              <a:t>Recovery Coach</a:t>
            </a:r>
          </a:p>
          <a:p>
            <a:pPr marL="285750" indent="-285750" algn="l" rtl="0" fontAlgn="base">
              <a:lnSpc>
                <a:spcPct val="110000"/>
              </a:lnSpc>
              <a:spcBef>
                <a:spcPts val="0"/>
              </a:spcBef>
              <a:spcAft>
                <a:spcPts val="600"/>
              </a:spcAft>
              <a:buFont typeface="Arial" panose="020B0604020202020204" pitchFamily="34" charset="0"/>
              <a:buChar char="•"/>
            </a:pPr>
            <a:r>
              <a:rPr lang="en-US" sz="1500" i="0">
                <a:solidFill>
                  <a:srgbClr val="000000"/>
                </a:solidFill>
                <a:effectLst/>
                <a:latin typeface="Arial Rounded MT Bold"/>
              </a:rPr>
              <a:t>Jordan held 4 one-on-one coaching sessions, each lasting 30 minutes. </a:t>
            </a:r>
          </a:p>
          <a:p>
            <a:pPr marL="285750" indent="-285750" fontAlgn="base">
              <a:lnSpc>
                <a:spcPct val="110000"/>
              </a:lnSpc>
              <a:spcBef>
                <a:spcPts val="0"/>
              </a:spcBef>
              <a:spcAft>
                <a:spcPts val="600"/>
              </a:spcAft>
              <a:buFont typeface="Arial" panose="020B0604020202020204" pitchFamily="34" charset="0"/>
              <a:buChar char="•"/>
            </a:pPr>
            <a:r>
              <a:rPr lang="en-US" sz="1500">
                <a:solidFill>
                  <a:srgbClr val="000000"/>
                </a:solidFill>
                <a:latin typeface="Arial Rounded MT Bold"/>
              </a:rPr>
              <a:t>Jordan spent a total of 1.5 hours preparing for and following up after sessions</a:t>
            </a:r>
          </a:p>
          <a:p>
            <a:pPr marL="285750" indent="-285750" algn="l" rtl="0" fontAlgn="base">
              <a:lnSpc>
                <a:spcPct val="110000"/>
              </a:lnSpc>
              <a:spcBef>
                <a:spcPts val="0"/>
              </a:spcBef>
              <a:spcAft>
                <a:spcPts val="600"/>
              </a:spcAft>
              <a:buFont typeface="Arial" panose="020B0604020202020204" pitchFamily="34" charset="0"/>
              <a:buChar char="•"/>
            </a:pPr>
            <a:r>
              <a:rPr lang="en-US" sz="1500">
                <a:solidFill>
                  <a:srgbClr val="000000"/>
                </a:solidFill>
                <a:latin typeface="Arial Rounded MT Bold"/>
              </a:rPr>
              <a:t>Jordan traveled for 1 of the sessions, which included 30 minutes of travel. </a:t>
            </a:r>
          </a:p>
          <a:p>
            <a:pPr marL="285750" indent="-285750" algn="l" rtl="0" fontAlgn="base">
              <a:lnSpc>
                <a:spcPct val="110000"/>
              </a:lnSpc>
              <a:spcBef>
                <a:spcPts val="0"/>
              </a:spcBef>
              <a:spcAft>
                <a:spcPts val="600"/>
              </a:spcAft>
              <a:buFont typeface="Arial" panose="020B0604020202020204" pitchFamily="34" charset="0"/>
              <a:buChar char="•"/>
            </a:pPr>
            <a:r>
              <a:rPr lang="en-US" sz="1500">
                <a:solidFill>
                  <a:srgbClr val="000000"/>
                </a:solidFill>
                <a:latin typeface="Arial Rounded MT Bold" panose="020F0704030504030204" pitchFamily="34" charset="0"/>
              </a:rPr>
              <a:t>Jordan helped run one group session for 2 hours.</a:t>
            </a:r>
          </a:p>
          <a:p>
            <a:pPr fontAlgn="base">
              <a:lnSpc>
                <a:spcPct val="110000"/>
              </a:lnSpc>
              <a:spcAft>
                <a:spcPts val="1200"/>
              </a:spcAft>
            </a:pPr>
            <a:r>
              <a:rPr lang="en-US" sz="1600" b="1" i="0">
                <a:solidFill>
                  <a:srgbClr val="000000"/>
                </a:solidFill>
                <a:effectLst/>
                <a:latin typeface="Arial Rounded MT Bold" panose="020F0704030504030204" pitchFamily="34" charset="0"/>
              </a:rPr>
              <a:t>Administrative Support</a:t>
            </a:r>
          </a:p>
          <a:p>
            <a:pPr marL="285750" indent="-285750" fontAlgn="base">
              <a:lnSpc>
                <a:spcPct val="110000"/>
              </a:lnSpc>
              <a:spcBef>
                <a:spcPts val="0"/>
              </a:spcBef>
              <a:spcAft>
                <a:spcPts val="600"/>
              </a:spcAft>
              <a:buFont typeface="Arial" panose="020B0604020202020204" pitchFamily="34" charset="0"/>
              <a:buChar char="•"/>
            </a:pPr>
            <a:r>
              <a:rPr lang="en-US" sz="1500">
                <a:solidFill>
                  <a:srgbClr val="000000"/>
                </a:solidFill>
                <a:latin typeface="Arial Rounded MT Bold" panose="020F0704030504030204" pitchFamily="34" charset="0"/>
              </a:rPr>
              <a:t>Jordan spent 1 hour entering data, filing paperwork, and supporting general center operations</a:t>
            </a:r>
          </a:p>
          <a:p>
            <a:pPr marL="285750" indent="-285750" algn="l" rtl="0" fontAlgn="base">
              <a:lnSpc>
                <a:spcPct val="110000"/>
              </a:lnSpc>
              <a:spcAft>
                <a:spcPts val="1200"/>
              </a:spcAft>
              <a:buFont typeface="Arial" panose="020B0604020202020204" pitchFamily="34" charset="0"/>
              <a:buChar char="•"/>
            </a:pPr>
            <a:endParaRPr lang="en-US" sz="1600" b="0" i="0">
              <a:solidFill>
                <a:srgbClr val="000000"/>
              </a:solidFill>
              <a:effectLst/>
              <a:latin typeface="Arial Rounded MT Bold" panose="020F0704030504030204" pitchFamily="34" charset="0"/>
            </a:endParaRPr>
          </a:p>
        </p:txBody>
      </p:sp>
      <p:grpSp>
        <p:nvGrpSpPr>
          <p:cNvPr id="49" name="Graphic 7">
            <a:extLst>
              <a:ext uri="{FF2B5EF4-FFF2-40B4-BE49-F238E27FC236}">
                <a16:creationId xmlns:a16="http://schemas.microsoft.com/office/drawing/2014/main" id="{84B7A984-CADC-DFEF-5DEF-7383CA6CD5E9}"/>
              </a:ext>
              <a:ext uri="{C183D7F6-B498-43B3-948B-1728B52AA6E4}">
                <adec:decorative xmlns:adec="http://schemas.microsoft.com/office/drawing/2017/decorative" val="1"/>
              </a:ext>
            </a:extLst>
          </p:cNvPr>
          <p:cNvGrpSpPr/>
          <p:nvPr/>
        </p:nvGrpSpPr>
        <p:grpSpPr>
          <a:xfrm rot="1329441">
            <a:off x="-215260" y="3380054"/>
            <a:ext cx="1880752" cy="1970784"/>
            <a:chOff x="5376989" y="4093235"/>
            <a:chExt cx="1880752" cy="1970784"/>
          </a:xfrm>
        </p:grpSpPr>
        <p:sp>
          <p:nvSpPr>
            <p:cNvPr id="50" name="Freeform: Shape 49">
              <a:extLst>
                <a:ext uri="{FF2B5EF4-FFF2-40B4-BE49-F238E27FC236}">
                  <a16:creationId xmlns:a16="http://schemas.microsoft.com/office/drawing/2014/main" id="{DEF0AEB3-CB7B-654F-A255-D788B7244C78}"/>
                </a:ext>
              </a:extLst>
            </p:cNvPr>
            <p:cNvSpPr/>
            <p:nvPr/>
          </p:nvSpPr>
          <p:spPr>
            <a:xfrm>
              <a:off x="5377005" y="4183189"/>
              <a:ext cx="1880736" cy="1880831"/>
            </a:xfrm>
            <a:custGeom>
              <a:avLst/>
              <a:gdLst>
                <a:gd name="connsiteX0" fmla="*/ 1720927 w 1880736"/>
                <a:gd name="connsiteY0" fmla="*/ 1650040 h 1880831"/>
                <a:gd name="connsiteX1" fmla="*/ 1738664 w 1880736"/>
                <a:gd name="connsiteY1" fmla="*/ 1632291 h 1880831"/>
                <a:gd name="connsiteX2" fmla="*/ 1614863 w 1880736"/>
                <a:gd name="connsiteY2" fmla="*/ 1508491 h 1880831"/>
                <a:gd name="connsiteX3" fmla="*/ 1668098 w 1880736"/>
                <a:gd name="connsiteY3" fmla="*/ 1455257 h 1880831"/>
                <a:gd name="connsiteX4" fmla="*/ 1171029 w 1880736"/>
                <a:gd name="connsiteY4" fmla="*/ 958188 h 1880831"/>
                <a:gd name="connsiteX5" fmla="*/ 1171029 w 1880736"/>
                <a:gd name="connsiteY5" fmla="*/ 1029159 h 1880831"/>
                <a:gd name="connsiteX6" fmla="*/ 1597127 w 1880736"/>
                <a:gd name="connsiteY6" fmla="*/ 1455257 h 1880831"/>
                <a:gd name="connsiteX7" fmla="*/ 1579378 w 1880736"/>
                <a:gd name="connsiteY7" fmla="*/ 1473005 h 1880831"/>
                <a:gd name="connsiteX8" fmla="*/ 307544 w 1880736"/>
                <a:gd name="connsiteY8" fmla="*/ 201147 h 1880831"/>
                <a:gd name="connsiteX9" fmla="*/ 64630 w 1880736"/>
                <a:gd name="connsiteY9" fmla="*/ 41029 h 1880831"/>
                <a:gd name="connsiteX10" fmla="*/ 58777 w 1880736"/>
                <a:gd name="connsiteY10" fmla="*/ 46882 h 1880831"/>
                <a:gd name="connsiteX11" fmla="*/ 11896 w 1880736"/>
                <a:gd name="connsiteY11" fmla="*/ 0 h 1880831"/>
                <a:gd name="connsiteX12" fmla="*/ 0 w 1880736"/>
                <a:gd name="connsiteY12" fmla="*/ 11896 h 1880831"/>
                <a:gd name="connsiteX13" fmla="*/ 46882 w 1880736"/>
                <a:gd name="connsiteY13" fmla="*/ 58777 h 1880831"/>
                <a:gd name="connsiteX14" fmla="*/ 40969 w 1880736"/>
                <a:gd name="connsiteY14" fmla="*/ 64690 h 1880831"/>
                <a:gd name="connsiteX15" fmla="*/ 201076 w 1880736"/>
                <a:gd name="connsiteY15" fmla="*/ 307603 h 1880831"/>
                <a:gd name="connsiteX16" fmla="*/ 1632208 w 1880736"/>
                <a:gd name="connsiteY16" fmla="*/ 1738747 h 1880831"/>
                <a:gd name="connsiteX17" fmla="*/ 1649956 w 1880736"/>
                <a:gd name="connsiteY17" fmla="*/ 1721010 h 1880831"/>
                <a:gd name="connsiteX18" fmla="*/ 1809765 w 1880736"/>
                <a:gd name="connsiteY18" fmla="*/ 1880831 h 1880831"/>
                <a:gd name="connsiteX19" fmla="*/ 1880736 w 1880736"/>
                <a:gd name="connsiteY19" fmla="*/ 1809861 h 1880831"/>
                <a:gd name="connsiteX20" fmla="*/ 1720927 w 1880736"/>
                <a:gd name="connsiteY20" fmla="*/ 1650040 h 18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736" h="1880831">
                  <a:moveTo>
                    <a:pt x="1720927" y="1650040"/>
                  </a:moveTo>
                  <a:lnTo>
                    <a:pt x="1738664" y="1632291"/>
                  </a:lnTo>
                  <a:lnTo>
                    <a:pt x="1614863" y="1508491"/>
                  </a:lnTo>
                  <a:lnTo>
                    <a:pt x="1668098" y="1455257"/>
                  </a:lnTo>
                  <a:lnTo>
                    <a:pt x="1171029" y="958188"/>
                  </a:lnTo>
                  <a:cubicBezTo>
                    <a:pt x="1151424" y="977781"/>
                    <a:pt x="1151424" y="1009566"/>
                    <a:pt x="1171029" y="1029159"/>
                  </a:cubicBezTo>
                  <a:lnTo>
                    <a:pt x="1597127" y="1455257"/>
                  </a:lnTo>
                  <a:lnTo>
                    <a:pt x="1579378" y="1473005"/>
                  </a:lnTo>
                  <a:lnTo>
                    <a:pt x="307544" y="201147"/>
                  </a:lnTo>
                  <a:lnTo>
                    <a:pt x="64630" y="41029"/>
                  </a:lnTo>
                  <a:lnTo>
                    <a:pt x="58777" y="46882"/>
                  </a:lnTo>
                  <a:lnTo>
                    <a:pt x="11896" y="0"/>
                  </a:lnTo>
                  <a:lnTo>
                    <a:pt x="0" y="11896"/>
                  </a:lnTo>
                  <a:lnTo>
                    <a:pt x="46882" y="58777"/>
                  </a:lnTo>
                  <a:lnTo>
                    <a:pt x="40969" y="64690"/>
                  </a:lnTo>
                  <a:lnTo>
                    <a:pt x="201076" y="307603"/>
                  </a:lnTo>
                  <a:lnTo>
                    <a:pt x="1632208" y="1738747"/>
                  </a:lnTo>
                  <a:lnTo>
                    <a:pt x="1649956" y="1721010"/>
                  </a:lnTo>
                  <a:lnTo>
                    <a:pt x="1809765" y="1880831"/>
                  </a:lnTo>
                  <a:lnTo>
                    <a:pt x="1880736" y="1809861"/>
                  </a:lnTo>
                  <a:lnTo>
                    <a:pt x="1720927" y="1650040"/>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51" name="Graphic 7" descr="Graph and note paper pads with pencil">
              <a:extLst>
                <a:ext uri="{FF2B5EF4-FFF2-40B4-BE49-F238E27FC236}">
                  <a16:creationId xmlns:a16="http://schemas.microsoft.com/office/drawing/2014/main" id="{EB69F327-F367-123F-F6A0-6F494FCA5A16}"/>
                </a:ext>
              </a:extLst>
            </p:cNvPr>
            <p:cNvGrpSpPr/>
            <p:nvPr/>
          </p:nvGrpSpPr>
          <p:grpSpPr>
            <a:xfrm>
              <a:off x="5376989" y="4093235"/>
              <a:ext cx="1880737" cy="1880772"/>
              <a:chOff x="5376989" y="4093235"/>
              <a:chExt cx="1880737" cy="1880772"/>
            </a:xfrm>
          </p:grpSpPr>
          <p:sp>
            <p:nvSpPr>
              <p:cNvPr id="52" name="Freeform: Shape 51">
                <a:extLst>
                  <a:ext uri="{FF2B5EF4-FFF2-40B4-BE49-F238E27FC236}">
                    <a16:creationId xmlns:a16="http://schemas.microsoft.com/office/drawing/2014/main" id="{39D7B29E-D313-159F-AF96-1082B8BFB91A}"/>
                  </a:ext>
                </a:extLst>
              </p:cNvPr>
              <p:cNvSpPr/>
              <p:nvPr/>
            </p:nvSpPr>
            <p:spPr>
              <a:xfrm rot="-2700000">
                <a:off x="5405514" y="4086347"/>
                <a:ext cx="16820" cy="87647"/>
              </a:xfrm>
              <a:custGeom>
                <a:avLst/>
                <a:gdLst>
                  <a:gd name="connsiteX0" fmla="*/ 0 w 16820"/>
                  <a:gd name="connsiteY0" fmla="*/ 0 h 87647"/>
                  <a:gd name="connsiteX1" fmla="*/ 16821 w 16820"/>
                  <a:gd name="connsiteY1" fmla="*/ 0 h 87647"/>
                  <a:gd name="connsiteX2" fmla="*/ 16821 w 16820"/>
                  <a:gd name="connsiteY2" fmla="*/ 87648 h 87647"/>
                  <a:gd name="connsiteX3" fmla="*/ 0 w 16820"/>
                  <a:gd name="connsiteY3" fmla="*/ 87648 h 87647"/>
                </a:gdLst>
                <a:ahLst/>
                <a:cxnLst>
                  <a:cxn ang="0">
                    <a:pos x="connsiteX0" y="connsiteY0"/>
                  </a:cxn>
                  <a:cxn ang="0">
                    <a:pos x="connsiteX1" y="connsiteY1"/>
                  </a:cxn>
                  <a:cxn ang="0">
                    <a:pos x="connsiteX2" y="connsiteY2"/>
                  </a:cxn>
                  <a:cxn ang="0">
                    <a:pos x="connsiteX3" y="connsiteY3"/>
                  </a:cxn>
                </a:cxnLst>
                <a:rect l="l" t="t" r="r" b="b"/>
                <a:pathLst>
                  <a:path w="16820" h="87647">
                    <a:moveTo>
                      <a:pt x="0" y="0"/>
                    </a:moveTo>
                    <a:lnTo>
                      <a:pt x="16821" y="0"/>
                    </a:lnTo>
                    <a:lnTo>
                      <a:pt x="16821" y="87648"/>
                    </a:lnTo>
                    <a:lnTo>
                      <a:pt x="0" y="87648"/>
                    </a:ln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3" name="Freeform: Shape 52">
                <a:extLst>
                  <a:ext uri="{FF2B5EF4-FFF2-40B4-BE49-F238E27FC236}">
                    <a16:creationId xmlns:a16="http://schemas.microsoft.com/office/drawing/2014/main" id="{ED04AAC9-CF89-5E38-A067-6FBF7E3D0DB7}"/>
                  </a:ext>
                </a:extLst>
              </p:cNvPr>
              <p:cNvSpPr/>
              <p:nvPr/>
            </p:nvSpPr>
            <p:spPr>
              <a:xfrm rot="-2700000">
                <a:off x="7081415" y="5719708"/>
                <a:ext cx="100376" cy="256353"/>
              </a:xfrm>
              <a:custGeom>
                <a:avLst/>
                <a:gdLst>
                  <a:gd name="connsiteX0" fmla="*/ 0 w 100376"/>
                  <a:gd name="connsiteY0" fmla="*/ 0 h 256353"/>
                  <a:gd name="connsiteX1" fmla="*/ 100376 w 100376"/>
                  <a:gd name="connsiteY1" fmla="*/ 0 h 256353"/>
                  <a:gd name="connsiteX2" fmla="*/ 100376 w 100376"/>
                  <a:gd name="connsiteY2" fmla="*/ 256353 h 256353"/>
                  <a:gd name="connsiteX3" fmla="*/ 0 w 100376"/>
                  <a:gd name="connsiteY3" fmla="*/ 256353 h 256353"/>
                </a:gdLst>
                <a:ahLst/>
                <a:cxnLst>
                  <a:cxn ang="0">
                    <a:pos x="connsiteX0" y="connsiteY0"/>
                  </a:cxn>
                  <a:cxn ang="0">
                    <a:pos x="connsiteX1" y="connsiteY1"/>
                  </a:cxn>
                  <a:cxn ang="0">
                    <a:pos x="connsiteX2" y="connsiteY2"/>
                  </a:cxn>
                  <a:cxn ang="0">
                    <a:pos x="connsiteX3" y="connsiteY3"/>
                  </a:cxn>
                </a:cxnLst>
                <a:rect l="l" t="t" r="r" b="b"/>
                <a:pathLst>
                  <a:path w="100376" h="256353">
                    <a:moveTo>
                      <a:pt x="0" y="0"/>
                    </a:moveTo>
                    <a:lnTo>
                      <a:pt x="100376" y="0"/>
                    </a:lnTo>
                    <a:lnTo>
                      <a:pt x="100376" y="256353"/>
                    </a:lnTo>
                    <a:lnTo>
                      <a:pt x="0" y="256353"/>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4" name="Freeform: Shape 53">
                <a:extLst>
                  <a:ext uri="{FF2B5EF4-FFF2-40B4-BE49-F238E27FC236}">
                    <a16:creationId xmlns:a16="http://schemas.microsoft.com/office/drawing/2014/main" id="{C4EA9116-B8E9-F7CE-66A9-5F124614CD05}"/>
                  </a:ext>
                </a:extLst>
              </p:cNvPr>
              <p:cNvSpPr/>
              <p:nvPr/>
            </p:nvSpPr>
            <p:spPr>
              <a:xfrm>
                <a:off x="5578093" y="4294434"/>
                <a:ext cx="1537588" cy="1537640"/>
              </a:xfrm>
              <a:custGeom>
                <a:avLst/>
                <a:gdLst>
                  <a:gd name="connsiteX0" fmla="*/ 1537588 w 1537588"/>
                  <a:gd name="connsiteY0" fmla="*/ 1431185 h 1537640"/>
                  <a:gd name="connsiteX1" fmla="*/ 1431120 w 1537588"/>
                  <a:gd name="connsiteY1" fmla="*/ 1537641 h 1537640"/>
                  <a:gd name="connsiteX2" fmla="*/ 0 w 1537588"/>
                  <a:gd name="connsiteY2" fmla="*/ 106497 h 1537640"/>
                  <a:gd name="connsiteX3" fmla="*/ 32773 w 1537588"/>
                  <a:gd name="connsiteY3" fmla="*/ 30125 h 1537640"/>
                  <a:gd name="connsiteX4" fmla="*/ 106468 w 1537588"/>
                  <a:gd name="connsiteY4" fmla="*/ 41 h 1537640"/>
                  <a:gd name="connsiteX5" fmla="*/ 1537588 w 1537588"/>
                  <a:gd name="connsiteY5" fmla="*/ 1431185 h 15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588" h="1537640">
                    <a:moveTo>
                      <a:pt x="1537588" y="1431185"/>
                    </a:moveTo>
                    <a:lnTo>
                      <a:pt x="1431120" y="1537641"/>
                    </a:lnTo>
                    <a:lnTo>
                      <a:pt x="0" y="106497"/>
                    </a:lnTo>
                    <a:cubicBezTo>
                      <a:pt x="0" y="106497"/>
                      <a:pt x="250" y="62637"/>
                      <a:pt x="32773" y="30125"/>
                    </a:cubicBezTo>
                    <a:cubicBezTo>
                      <a:pt x="65296" y="-2386"/>
                      <a:pt x="106468" y="41"/>
                      <a:pt x="106468" y="41"/>
                    </a:cubicBezTo>
                    <a:lnTo>
                      <a:pt x="1537588" y="1431185"/>
                    </a:lnTo>
                    <a:close/>
                  </a:path>
                </a:pathLst>
              </a:custGeom>
              <a:solidFill>
                <a:schemeClr val="accent4"/>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5" name="Freeform: Shape 54">
                <a:extLst>
                  <a:ext uri="{FF2B5EF4-FFF2-40B4-BE49-F238E27FC236}">
                    <a16:creationId xmlns:a16="http://schemas.microsoft.com/office/drawing/2014/main" id="{2D2DDB63-B619-395D-F569-DBFF541625A0}"/>
                  </a:ext>
                </a:extLst>
              </p:cNvPr>
              <p:cNvSpPr/>
              <p:nvPr/>
            </p:nvSpPr>
            <p:spPr>
              <a:xfrm>
                <a:off x="5417974" y="4134356"/>
                <a:ext cx="266574" cy="266574"/>
              </a:xfrm>
              <a:custGeom>
                <a:avLst/>
                <a:gdLst>
                  <a:gd name="connsiteX0" fmla="*/ 0 w 266574"/>
                  <a:gd name="connsiteY0" fmla="*/ 23649 h 266574"/>
                  <a:gd name="connsiteX1" fmla="*/ 160118 w 266574"/>
                  <a:gd name="connsiteY1" fmla="*/ 266574 h 266574"/>
                  <a:gd name="connsiteX2" fmla="*/ 266574 w 266574"/>
                  <a:gd name="connsiteY2" fmla="*/ 160118 h 266574"/>
                  <a:gd name="connsiteX3" fmla="*/ 23661 w 266574"/>
                  <a:gd name="connsiteY3" fmla="*/ 0 h 266574"/>
                </a:gdLst>
                <a:ahLst/>
                <a:cxnLst>
                  <a:cxn ang="0">
                    <a:pos x="connsiteX0" y="connsiteY0"/>
                  </a:cxn>
                  <a:cxn ang="0">
                    <a:pos x="connsiteX1" y="connsiteY1"/>
                  </a:cxn>
                  <a:cxn ang="0">
                    <a:pos x="connsiteX2" y="connsiteY2"/>
                  </a:cxn>
                  <a:cxn ang="0">
                    <a:pos x="connsiteX3" y="connsiteY3"/>
                  </a:cxn>
                </a:cxnLst>
                <a:rect l="l" t="t" r="r" b="b"/>
                <a:pathLst>
                  <a:path w="266574" h="266574">
                    <a:moveTo>
                      <a:pt x="0" y="23649"/>
                    </a:moveTo>
                    <a:lnTo>
                      <a:pt x="160118" y="266574"/>
                    </a:lnTo>
                    <a:lnTo>
                      <a:pt x="266574" y="160118"/>
                    </a:lnTo>
                    <a:lnTo>
                      <a:pt x="23661" y="0"/>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6" name="Freeform: Shape 55">
                <a:extLst>
                  <a:ext uri="{FF2B5EF4-FFF2-40B4-BE49-F238E27FC236}">
                    <a16:creationId xmlns:a16="http://schemas.microsoft.com/office/drawing/2014/main" id="{639824E5-81A0-7289-8887-79337E419E7E}"/>
                  </a:ext>
                </a:extLst>
              </p:cNvPr>
              <p:cNvSpPr/>
              <p:nvPr/>
            </p:nvSpPr>
            <p:spPr>
              <a:xfrm>
                <a:off x="6533331" y="5051504"/>
                <a:ext cx="511771" cy="657186"/>
              </a:xfrm>
              <a:custGeom>
                <a:avLst/>
                <a:gdLst>
                  <a:gd name="connsiteX0" fmla="*/ 511772 w 511771"/>
                  <a:gd name="connsiteY0" fmla="*/ 497081 h 657186"/>
                  <a:gd name="connsiteX1" fmla="*/ 14703 w 511771"/>
                  <a:gd name="connsiteY1" fmla="*/ 0 h 657186"/>
                  <a:gd name="connsiteX2" fmla="*/ 14703 w 511771"/>
                  <a:gd name="connsiteY2" fmla="*/ 70971 h 657186"/>
                  <a:gd name="connsiteX3" fmla="*/ 440801 w 511771"/>
                  <a:gd name="connsiteY3" fmla="*/ 497069 h 657186"/>
                  <a:gd name="connsiteX4" fmla="*/ 423671 w 511771"/>
                  <a:gd name="connsiteY4" fmla="*/ 514199 h 657186"/>
                  <a:gd name="connsiteX5" fmla="*/ 387912 w 511771"/>
                  <a:gd name="connsiteY5" fmla="*/ 478440 h 657186"/>
                  <a:gd name="connsiteX6" fmla="*/ 280124 w 511771"/>
                  <a:gd name="connsiteY6" fmla="*/ 586216 h 657186"/>
                  <a:gd name="connsiteX7" fmla="*/ 351095 w 511771"/>
                  <a:gd name="connsiteY7" fmla="*/ 657187 h 657186"/>
                  <a:gd name="connsiteX8" fmla="*/ 511772 w 511771"/>
                  <a:gd name="connsiteY8" fmla="*/ 497081 h 65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771" h="657186">
                    <a:moveTo>
                      <a:pt x="511772" y="497081"/>
                    </a:moveTo>
                    <a:lnTo>
                      <a:pt x="14703" y="0"/>
                    </a:lnTo>
                    <a:cubicBezTo>
                      <a:pt x="-4901" y="19605"/>
                      <a:pt x="-4901" y="51378"/>
                      <a:pt x="14703" y="70971"/>
                    </a:cubicBezTo>
                    <a:lnTo>
                      <a:pt x="440801" y="497069"/>
                    </a:lnTo>
                    <a:lnTo>
                      <a:pt x="423671" y="514199"/>
                    </a:lnTo>
                    <a:lnTo>
                      <a:pt x="387912" y="478440"/>
                    </a:lnTo>
                    <a:lnTo>
                      <a:pt x="280124" y="586216"/>
                    </a:lnTo>
                    <a:lnTo>
                      <a:pt x="351095" y="657187"/>
                    </a:lnTo>
                    <a:lnTo>
                      <a:pt x="511772" y="497081"/>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grpSp>
      <p:cxnSp>
        <p:nvCxnSpPr>
          <p:cNvPr id="59" name="Straight Arrow Connector 58">
            <a:extLst>
              <a:ext uri="{FF2B5EF4-FFF2-40B4-BE49-F238E27FC236}">
                <a16:creationId xmlns:a16="http://schemas.microsoft.com/office/drawing/2014/main" id="{D9F66D31-75DA-141F-9198-9DC4B660FDA1}"/>
              </a:ext>
              <a:ext uri="{C183D7F6-B498-43B3-948B-1728B52AA6E4}">
                <adec:decorative xmlns:adec="http://schemas.microsoft.com/office/drawing/2017/decorative" val="1"/>
              </a:ext>
            </a:extLst>
          </p:cNvPr>
          <p:cNvCxnSpPr>
            <a:cxnSpLocks/>
          </p:cNvCxnSpPr>
          <p:nvPr/>
        </p:nvCxnSpPr>
        <p:spPr>
          <a:xfrm>
            <a:off x="6037757" y="269071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D928A2F-7538-F30E-401C-B82A7CBC54FF}"/>
              </a:ext>
            </a:extLst>
          </p:cNvPr>
          <p:cNvSpPr txBox="1"/>
          <p:nvPr/>
        </p:nvSpPr>
        <p:spPr>
          <a:xfrm>
            <a:off x="7129175" y="2496012"/>
            <a:ext cx="45753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0000"/>
                </a:solidFill>
                <a:latin typeface="Arial Rounded MT Bold" panose="020F0704030504030204" pitchFamily="34" charset="0"/>
              </a:rPr>
              <a:t>Recovery Coaching 1-on-1: </a:t>
            </a:r>
            <a:r>
              <a:rPr lang="en-US">
                <a:solidFill>
                  <a:srgbClr val="3095B4"/>
                </a:solidFill>
                <a:latin typeface="Arial Rounded MT Bold" panose="020F0704030504030204" pitchFamily="34" charset="0"/>
              </a:rPr>
              <a:t>2</a:t>
            </a:r>
            <a:r>
              <a:rPr kumimoji="0" lang="en-US" sz="1800" b="0" i="0" u="none" strike="noStrike" kern="1200" cap="none" spc="0" normalizeH="0" baseline="0" noProof="0">
                <a:ln>
                  <a:noFill/>
                </a:ln>
                <a:solidFill>
                  <a:srgbClr val="3095B4"/>
                </a:solidFill>
                <a:effectLst/>
                <a:uLnTx/>
                <a:uFillTx/>
                <a:latin typeface="Arial Rounded MT Bold" panose="020F0704030504030204" pitchFamily="34" charset="0"/>
                <a:ea typeface="+mn-ea"/>
                <a:cs typeface="+mn-cs"/>
              </a:rPr>
              <a:t> hours </a:t>
            </a:r>
          </a:p>
        </p:txBody>
      </p:sp>
      <p:cxnSp>
        <p:nvCxnSpPr>
          <p:cNvPr id="63" name="Straight Arrow Connector 62">
            <a:extLst>
              <a:ext uri="{FF2B5EF4-FFF2-40B4-BE49-F238E27FC236}">
                <a16:creationId xmlns:a16="http://schemas.microsoft.com/office/drawing/2014/main" id="{784D10C4-7BE1-D5C5-A995-073980FD9707}"/>
              </a:ext>
              <a:ext uri="{C183D7F6-B498-43B3-948B-1728B52AA6E4}">
                <adec:decorative xmlns:adec="http://schemas.microsoft.com/office/drawing/2017/decorative" val="1"/>
              </a:ext>
            </a:extLst>
          </p:cNvPr>
          <p:cNvCxnSpPr>
            <a:cxnSpLocks/>
          </p:cNvCxnSpPr>
          <p:nvPr/>
        </p:nvCxnSpPr>
        <p:spPr>
          <a:xfrm>
            <a:off x="6037757" y="3288585"/>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77F4CA2-D812-1BBD-925B-6310EE87223D}"/>
              </a:ext>
            </a:extLst>
          </p:cNvPr>
          <p:cNvSpPr txBox="1"/>
          <p:nvPr/>
        </p:nvSpPr>
        <p:spPr>
          <a:xfrm>
            <a:off x="7125543" y="2983113"/>
            <a:ext cx="4575376" cy="646331"/>
          </a:xfrm>
          <a:prstGeom prst="rect">
            <a:avLst/>
          </a:prstGeom>
          <a:noFill/>
        </p:spPr>
        <p:txBody>
          <a:bodyPr wrap="square">
            <a:spAutoFit/>
          </a:bodyPr>
          <a:lstStyle/>
          <a:p>
            <a:pPr lvl="0">
              <a:defRPr/>
            </a:pPr>
            <a:r>
              <a:rPr lang="en-US" b="1">
                <a:solidFill>
                  <a:srgbClr val="000000"/>
                </a:solidFill>
                <a:latin typeface="Arial Rounded MT Bold" panose="020F0704030504030204" pitchFamily="34" charset="0"/>
              </a:rPr>
              <a:t>Recovery Coaching 1-on-1 Prep/Follow-up: </a:t>
            </a:r>
            <a:r>
              <a:rPr lang="en-US">
                <a:solidFill>
                  <a:srgbClr val="3095B4"/>
                </a:solidFill>
                <a:latin typeface="Arial Rounded MT Bold" panose="020F0704030504030204" pitchFamily="34" charset="0"/>
              </a:rPr>
              <a:t>1.5 hours </a:t>
            </a:r>
          </a:p>
        </p:txBody>
      </p:sp>
      <p:cxnSp>
        <p:nvCxnSpPr>
          <p:cNvPr id="8" name="Straight Arrow Connector 7">
            <a:extLst>
              <a:ext uri="{FF2B5EF4-FFF2-40B4-BE49-F238E27FC236}">
                <a16:creationId xmlns:a16="http://schemas.microsoft.com/office/drawing/2014/main" id="{34E99D45-13B1-6F6B-92B9-997B2A78538D}"/>
              </a:ext>
              <a:ext uri="{C183D7F6-B498-43B3-948B-1728B52AA6E4}">
                <adec:decorative xmlns:adec="http://schemas.microsoft.com/office/drawing/2017/decorative" val="1"/>
              </a:ext>
            </a:extLst>
          </p:cNvPr>
          <p:cNvCxnSpPr>
            <a:cxnSpLocks/>
          </p:cNvCxnSpPr>
          <p:nvPr/>
        </p:nvCxnSpPr>
        <p:spPr>
          <a:xfrm>
            <a:off x="6037757" y="3919547"/>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003450-3D1C-BA27-0376-01B453DB3B32}"/>
              </a:ext>
            </a:extLst>
          </p:cNvPr>
          <p:cNvSpPr txBox="1"/>
          <p:nvPr/>
        </p:nvSpPr>
        <p:spPr>
          <a:xfrm>
            <a:off x="7125543" y="3648874"/>
            <a:ext cx="4575376" cy="646331"/>
          </a:xfrm>
          <a:prstGeom prst="rect">
            <a:avLst/>
          </a:prstGeom>
          <a:noFill/>
        </p:spPr>
        <p:txBody>
          <a:bodyPr wrap="square">
            <a:spAutoFit/>
          </a:bodyPr>
          <a:lstStyle/>
          <a:p>
            <a:pPr lvl="0">
              <a:defRPr/>
            </a:pPr>
            <a:r>
              <a:rPr lang="en-US" b="1">
                <a:solidFill>
                  <a:srgbClr val="000000"/>
                </a:solidFill>
                <a:latin typeface="Arial Rounded MT Bold" panose="020F0704030504030204" pitchFamily="34" charset="0"/>
              </a:rPr>
              <a:t>Recovery Coaching 1-on-1 Travel: </a:t>
            </a:r>
            <a:r>
              <a:rPr lang="en-US">
                <a:solidFill>
                  <a:srgbClr val="3095B4"/>
                </a:solidFill>
                <a:latin typeface="Arial Rounded MT Bold" panose="020F0704030504030204" pitchFamily="34" charset="0"/>
              </a:rPr>
              <a:t>0.5 hours </a:t>
            </a:r>
          </a:p>
        </p:txBody>
      </p:sp>
      <p:cxnSp>
        <p:nvCxnSpPr>
          <p:cNvPr id="40" name="Straight Arrow Connector 39">
            <a:extLst>
              <a:ext uri="{FF2B5EF4-FFF2-40B4-BE49-F238E27FC236}">
                <a16:creationId xmlns:a16="http://schemas.microsoft.com/office/drawing/2014/main" id="{B82EDAC4-6D24-7407-9547-BD9BB7E0C374}"/>
              </a:ext>
              <a:ext uri="{C183D7F6-B498-43B3-948B-1728B52AA6E4}">
                <adec:decorative xmlns:adec="http://schemas.microsoft.com/office/drawing/2017/decorative" val="1"/>
              </a:ext>
            </a:extLst>
          </p:cNvPr>
          <p:cNvCxnSpPr>
            <a:cxnSpLocks/>
          </p:cNvCxnSpPr>
          <p:nvPr/>
        </p:nvCxnSpPr>
        <p:spPr>
          <a:xfrm>
            <a:off x="6037757" y="449890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4AD2D2A-DB34-0982-D1C6-2CE2A6C56AEF}"/>
              </a:ext>
            </a:extLst>
          </p:cNvPr>
          <p:cNvSpPr txBox="1"/>
          <p:nvPr/>
        </p:nvSpPr>
        <p:spPr>
          <a:xfrm>
            <a:off x="7125543" y="4312898"/>
            <a:ext cx="4575376" cy="646331"/>
          </a:xfrm>
          <a:prstGeom prst="rect">
            <a:avLst/>
          </a:prstGeom>
          <a:noFill/>
        </p:spPr>
        <p:txBody>
          <a:bodyPr wrap="square">
            <a:spAutoFit/>
          </a:bodyPr>
          <a:lstStyle/>
          <a:p>
            <a:pPr lvl="0">
              <a:defRPr/>
            </a:pPr>
            <a:r>
              <a:rPr lang="en-US" b="1">
                <a:solidFill>
                  <a:srgbClr val="000000"/>
                </a:solidFill>
                <a:latin typeface="Arial Rounded MT Bold" panose="020F0704030504030204" pitchFamily="34" charset="0"/>
              </a:rPr>
              <a:t>Group Facilitation and Resource Provision: </a:t>
            </a:r>
            <a:r>
              <a:rPr lang="en-US">
                <a:solidFill>
                  <a:srgbClr val="3095B4"/>
                </a:solidFill>
                <a:latin typeface="Arial Rounded MT Bold" panose="020F0704030504030204" pitchFamily="34" charset="0"/>
              </a:rPr>
              <a:t>2 hours </a:t>
            </a:r>
          </a:p>
        </p:txBody>
      </p:sp>
      <p:cxnSp>
        <p:nvCxnSpPr>
          <p:cNvPr id="42" name="Straight Arrow Connector 41">
            <a:extLst>
              <a:ext uri="{FF2B5EF4-FFF2-40B4-BE49-F238E27FC236}">
                <a16:creationId xmlns:a16="http://schemas.microsoft.com/office/drawing/2014/main" id="{EE196840-BE7C-F661-5C6E-065ED6F89635}"/>
              </a:ext>
              <a:ext uri="{C183D7F6-B498-43B3-948B-1728B52AA6E4}">
                <adec:decorative xmlns:adec="http://schemas.microsoft.com/office/drawing/2017/decorative" val="1"/>
              </a:ext>
            </a:extLst>
          </p:cNvPr>
          <p:cNvCxnSpPr>
            <a:cxnSpLocks/>
          </p:cNvCxnSpPr>
          <p:nvPr/>
        </p:nvCxnSpPr>
        <p:spPr>
          <a:xfrm>
            <a:off x="6037757" y="5550343"/>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7B18674-1715-5FEB-1E9F-5E35442AC829}"/>
              </a:ext>
            </a:extLst>
          </p:cNvPr>
          <p:cNvSpPr txBox="1"/>
          <p:nvPr/>
        </p:nvSpPr>
        <p:spPr>
          <a:xfrm>
            <a:off x="7125543" y="5364339"/>
            <a:ext cx="4575376" cy="646331"/>
          </a:xfrm>
          <a:prstGeom prst="rect">
            <a:avLst/>
          </a:prstGeom>
          <a:noFill/>
        </p:spPr>
        <p:txBody>
          <a:bodyPr wrap="square">
            <a:spAutoFit/>
          </a:bodyPr>
          <a:lstStyle/>
          <a:p>
            <a:pPr lvl="0">
              <a:defRPr/>
            </a:pPr>
            <a:r>
              <a:rPr lang="en-US" b="1">
                <a:solidFill>
                  <a:srgbClr val="000000"/>
                </a:solidFill>
                <a:latin typeface="Arial Rounded MT Bold" panose="020F0704030504030204" pitchFamily="34" charset="0"/>
              </a:rPr>
              <a:t>Administrative Tasks (non-Recovery Coaching): </a:t>
            </a:r>
            <a:r>
              <a:rPr lang="en-US">
                <a:solidFill>
                  <a:srgbClr val="3095B4"/>
                </a:solidFill>
                <a:latin typeface="Arial Rounded MT Bold" panose="020F0704030504030204" pitchFamily="34" charset="0"/>
              </a:rPr>
              <a:t>1 hour </a:t>
            </a:r>
          </a:p>
        </p:txBody>
      </p:sp>
      <p:sp>
        <p:nvSpPr>
          <p:cNvPr id="57" name="Footer Placeholder 5">
            <a:extLst>
              <a:ext uri="{FF2B5EF4-FFF2-40B4-BE49-F238E27FC236}">
                <a16:creationId xmlns:a16="http://schemas.microsoft.com/office/drawing/2014/main" id="{58BCF31E-1433-E076-1A52-954B0C537ED1}"/>
              </a:ext>
            </a:extLst>
          </p:cNvPr>
          <p:cNvSpPr>
            <a:spLocks noGrp="1"/>
          </p:cNvSpPr>
          <p:nvPr>
            <p:ph type="ftr" sz="quarter" idx="3"/>
          </p:nvPr>
        </p:nvSpPr>
        <p:spPr>
          <a:xfrm>
            <a:off x="8382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rPr>
              <a:t>Vermont Department of Health</a:t>
            </a:r>
          </a:p>
        </p:txBody>
      </p:sp>
      <p:sp>
        <p:nvSpPr>
          <p:cNvPr id="5" name="Slide Number Placeholder 4">
            <a:extLst>
              <a:ext uri="{FF2B5EF4-FFF2-40B4-BE49-F238E27FC236}">
                <a16:creationId xmlns:a16="http://schemas.microsoft.com/office/drawing/2014/main" id="{184A9C9B-3124-ED7B-FF22-419D2E17F8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endParaRPr>
          </a:p>
        </p:txBody>
      </p:sp>
    </p:spTree>
    <p:custDataLst>
      <p:tags r:id="rId1"/>
    </p:custDataLst>
    <p:extLst>
      <p:ext uri="{BB962C8B-B14F-4D97-AF65-F5344CB8AC3E}">
        <p14:creationId xmlns:p14="http://schemas.microsoft.com/office/powerpoint/2010/main" val="4147100167"/>
      </p:ext>
    </p:extLst>
  </p:cSld>
  <p:clrMapOvr>
    <a:masterClrMapping/>
  </p:clrMapOvr>
  <mc:AlternateContent xmlns:mc="http://schemas.openxmlformats.org/markup-compatibility/2006" xmlns:p14="http://schemas.microsoft.com/office/powerpoint/2010/main">
    <mc:Choice Requires="p14">
      <p:transition spd="slow" p14:dur="2000" advTm="49619"/>
    </mc:Choice>
    <mc:Fallback xmlns="">
      <p:transition spd="slow" advTm="49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9" grpId="0"/>
      <p:bldP spid="41"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0AF1B3-4829-94BE-DC20-280D69511E5A}"/>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US"/>
              <a:t>Example 2</a:t>
            </a:r>
          </a:p>
        </p:txBody>
      </p:sp>
      <p:pic>
        <p:nvPicPr>
          <p:cNvPr id="12" name="Screen Recording 11" descr="Screen recording of how to enter the example into the word version of the time study tool">
            <a:hlinkClick r:id="" action="ppaction://media"/>
            <a:extLst>
              <a:ext uri="{FF2B5EF4-FFF2-40B4-BE49-F238E27FC236}">
                <a16:creationId xmlns:a16="http://schemas.microsoft.com/office/drawing/2014/main" id="{2D3F6DCB-6E7B-D69C-2AD5-CCCC9445A7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22" y="514350"/>
            <a:ext cx="8420100" cy="5829300"/>
          </a:xfrm>
          <a:prstGeom prst="rect">
            <a:avLst/>
          </a:prstGeom>
        </p:spPr>
      </p:pic>
      <p:sp>
        <p:nvSpPr>
          <p:cNvPr id="3" name="Text Placeholder 2">
            <a:extLst>
              <a:ext uri="{FF2B5EF4-FFF2-40B4-BE49-F238E27FC236}">
                <a16:creationId xmlns:a16="http://schemas.microsoft.com/office/drawing/2014/main" id="{2F33970D-7C88-6916-5EEC-B03283E68F2A}"/>
              </a:ext>
            </a:extLst>
          </p:cNvPr>
          <p:cNvSpPr>
            <a:spLocks noGrp="1"/>
          </p:cNvSpPr>
          <p:nvPr>
            <p:ph type="body" sz="half" idx="2"/>
          </p:nvPr>
        </p:nvSpPr>
        <p:spPr>
          <a:xfrm>
            <a:off x="8609296" y="771731"/>
            <a:ext cx="3433325" cy="3615183"/>
          </a:xfrm>
        </p:spPr>
        <p:txBody>
          <a:bodyPr>
            <a:normAutofit/>
          </a:bodyPr>
          <a:lstStyle/>
          <a:p>
            <a:r>
              <a:rPr lang="en-US" sz="2000">
                <a:latin typeface="Franklin Gothic Medium" panose="020B0603020102020204" pitchFamily="34" charset="0"/>
              </a:rPr>
              <a:t>Jordan works part-time at the recovery center in two roles: as a </a:t>
            </a:r>
            <a:r>
              <a:rPr lang="en-US" sz="2000">
                <a:highlight>
                  <a:srgbClr val="FFFF00"/>
                </a:highlight>
                <a:latin typeface="Franklin Gothic Medium" panose="020B0603020102020204" pitchFamily="34" charset="0"/>
              </a:rPr>
              <a:t>Non-certified Recovery Coach</a:t>
            </a:r>
            <a:r>
              <a:rPr lang="en-US" sz="2000">
                <a:latin typeface="Franklin Gothic Medium" panose="020B0603020102020204" pitchFamily="34" charset="0"/>
              </a:rPr>
              <a:t> and as </a:t>
            </a:r>
            <a:r>
              <a:rPr lang="en-US" sz="2000">
                <a:highlight>
                  <a:srgbClr val="FFFF00"/>
                </a:highlight>
                <a:latin typeface="Franklin Gothic Medium" panose="020B0603020102020204" pitchFamily="34" charset="0"/>
              </a:rPr>
              <a:t>Administrative Support</a:t>
            </a:r>
            <a:r>
              <a:rPr lang="en-US" sz="2000">
                <a:latin typeface="Franklin Gothic Medium" panose="020B0603020102020204" pitchFamily="34" charset="0"/>
              </a:rPr>
              <a:t>. Today, Jordan worked a total of </a:t>
            </a:r>
            <a:r>
              <a:rPr lang="en-US" sz="2000">
                <a:highlight>
                  <a:srgbClr val="FFFF00"/>
                </a:highlight>
                <a:latin typeface="Franklin Gothic Medium" panose="020B0603020102020204" pitchFamily="34" charset="0"/>
              </a:rPr>
              <a:t>7 hours</a:t>
            </a:r>
            <a:r>
              <a:rPr lang="en-US" sz="2000">
                <a:latin typeface="Franklin Gothic Medium" panose="020B0603020102020204" pitchFamily="34" charset="0"/>
              </a:rPr>
              <a:t>. </a:t>
            </a:r>
          </a:p>
        </p:txBody>
      </p:sp>
      <p:grpSp>
        <p:nvGrpSpPr>
          <p:cNvPr id="10" name="Group 9" descr="Example outlining how much time Jordan spent on activities working as a non-certified recovery coach and as administrative support. ">
            <a:extLst>
              <a:ext uri="{FF2B5EF4-FFF2-40B4-BE49-F238E27FC236}">
                <a16:creationId xmlns:a16="http://schemas.microsoft.com/office/drawing/2014/main" id="{5CEDFC2A-A0B7-16EC-165B-6AD6664F3A90}"/>
              </a:ext>
            </a:extLst>
          </p:cNvPr>
          <p:cNvGrpSpPr/>
          <p:nvPr/>
        </p:nvGrpSpPr>
        <p:grpSpPr>
          <a:xfrm>
            <a:off x="8718102" y="2710815"/>
            <a:ext cx="3429294" cy="2725191"/>
            <a:chOff x="7275058" y="2488746"/>
            <a:chExt cx="4679043" cy="3244623"/>
          </a:xfrm>
        </p:grpSpPr>
        <p:pic>
          <p:nvPicPr>
            <p:cNvPr id="4" name="Picture 3">
              <a:extLst>
                <a:ext uri="{FF2B5EF4-FFF2-40B4-BE49-F238E27FC236}">
                  <a16:creationId xmlns:a16="http://schemas.microsoft.com/office/drawing/2014/main" id="{81F67C64-87FA-727F-59C9-3949E7893415}"/>
                </a:ext>
              </a:extLst>
            </p:cNvPr>
            <p:cNvPicPr>
              <a:picLocks noChangeAspect="1"/>
            </p:cNvPicPr>
            <p:nvPr/>
          </p:nvPicPr>
          <p:blipFill>
            <a:blip r:embed="rId5"/>
            <a:stretch>
              <a:fillRect/>
            </a:stretch>
          </p:blipFill>
          <p:spPr>
            <a:xfrm>
              <a:off x="7277326" y="2488746"/>
              <a:ext cx="4676775" cy="2533650"/>
            </a:xfrm>
            <a:prstGeom prst="rect">
              <a:avLst/>
            </a:prstGeom>
          </p:spPr>
        </p:pic>
        <p:pic>
          <p:nvPicPr>
            <p:cNvPr id="9" name="Picture 8">
              <a:extLst>
                <a:ext uri="{FF2B5EF4-FFF2-40B4-BE49-F238E27FC236}">
                  <a16:creationId xmlns:a16="http://schemas.microsoft.com/office/drawing/2014/main" id="{3C0C8B8A-F04A-92D6-C986-571BE99DDA0A}"/>
                </a:ext>
              </a:extLst>
            </p:cNvPr>
            <p:cNvPicPr>
              <a:picLocks noChangeAspect="1"/>
            </p:cNvPicPr>
            <p:nvPr/>
          </p:nvPicPr>
          <p:blipFill>
            <a:blip r:embed="rId6"/>
            <a:stretch>
              <a:fillRect/>
            </a:stretch>
          </p:blipFill>
          <p:spPr>
            <a:xfrm>
              <a:off x="7275058" y="5152344"/>
              <a:ext cx="4391025" cy="581025"/>
            </a:xfrm>
            <a:prstGeom prst="rect">
              <a:avLst/>
            </a:prstGeom>
          </p:spPr>
        </p:pic>
      </p:grpSp>
      <p:sp>
        <p:nvSpPr>
          <p:cNvPr id="11" name="Rectangle 10">
            <a:extLst>
              <a:ext uri="{FF2B5EF4-FFF2-40B4-BE49-F238E27FC236}">
                <a16:creationId xmlns:a16="http://schemas.microsoft.com/office/drawing/2014/main" id="{5997A664-72C0-97F1-3728-B61CEBC4EEBC}"/>
              </a:ext>
              <a:ext uri="{C183D7F6-B498-43B3-948B-1728B52AA6E4}">
                <adec:decorative xmlns:adec="http://schemas.microsoft.com/office/drawing/2017/decorative" val="1"/>
              </a:ext>
            </a:extLst>
          </p:cNvPr>
          <p:cNvSpPr/>
          <p:nvPr/>
        </p:nvSpPr>
        <p:spPr>
          <a:xfrm>
            <a:off x="8610600" y="691376"/>
            <a:ext cx="3536795" cy="4873084"/>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41F1EC5C-E102-C99E-6CC8-23EA6EDA0A64}"/>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56E28FF7-61AB-7E4A-C3ED-40109FD51B48}"/>
              </a:ext>
            </a:extLst>
          </p:cNvPr>
          <p:cNvSpPr>
            <a:spLocks noGrp="1"/>
          </p:cNvSpPr>
          <p:nvPr>
            <p:ph type="sldNum" sz="quarter" idx="4"/>
          </p:nvPr>
        </p:nvSpPr>
        <p:spPr/>
        <p:txBody>
          <a:bodyPr/>
          <a:lstStyle/>
          <a:p>
            <a:fld id="{820DBD16-8F52-45AC-8998-73485FE4613D}" type="slidenum">
              <a:rPr lang="en-US" smtClean="0"/>
              <a:pPr/>
              <a:t>19</a:t>
            </a:fld>
            <a:endParaRPr lang="en-US"/>
          </a:p>
        </p:txBody>
      </p:sp>
    </p:spTree>
    <p:extLst>
      <p:ext uri="{BB962C8B-B14F-4D97-AF65-F5344CB8AC3E}">
        <p14:creationId xmlns:p14="http://schemas.microsoft.com/office/powerpoint/2010/main" val="785048113"/>
      </p:ext>
    </p:extLst>
  </p:cSld>
  <p:clrMapOvr>
    <a:masterClrMapping/>
  </p:clrMapOvr>
  <mc:AlternateContent xmlns:mc="http://schemas.openxmlformats.org/markup-compatibility/2006">
    <mc:Choice xmlns:p14="http://schemas.microsoft.com/office/powerpoint/2010/main" Requires="p14">
      <p:transition spd="slow" p14:dur="2000" advTm="39915"/>
    </mc:Choice>
    <mc:Fallback>
      <p:transition spd="slow" advTm="3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1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D187A-9E8C-41B9-068B-7AFCE2D4A215}"/>
              </a:ext>
            </a:extLst>
          </p:cNvPr>
          <p:cNvSpPr txBox="1">
            <a:spLocks noGrp="1"/>
          </p:cNvSpPr>
          <p:nvPr>
            <p:ph type="title" idx="4294967295"/>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a:t>
            </a:r>
          </a:p>
        </p:txBody>
      </p:sp>
      <p:sp>
        <p:nvSpPr>
          <p:cNvPr id="3" name="TextBox 2">
            <a:extLst>
              <a:ext uri="{FF2B5EF4-FFF2-40B4-BE49-F238E27FC236}">
                <a16:creationId xmlns:a16="http://schemas.microsoft.com/office/drawing/2014/main" id="{60D35321-F7EF-E4FC-7830-5F6D7C92C429}"/>
              </a:ext>
            </a:extLst>
          </p:cNvPr>
          <p:cNvSpPr txBox="1"/>
          <p:nvPr/>
        </p:nvSpPr>
        <p:spPr>
          <a:xfrm>
            <a:off x="270328" y="859971"/>
            <a:ext cx="5936344"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r>
              <a:rPr lang="en-US">
                <a:latin typeface="Franklin Gothic Medium" panose="020B0603020102020204" pitchFamily="34" charset="0"/>
              </a:rPr>
              <a:t>Note: You may enter your responses directly in the Word document </a:t>
            </a:r>
            <a:r>
              <a:rPr lang="en-US" u="sng">
                <a:latin typeface="Franklin Gothic Medium" panose="020B0603020102020204" pitchFamily="34" charset="0"/>
              </a:rPr>
              <a:t>OR</a:t>
            </a:r>
            <a:r>
              <a:rPr lang="en-US">
                <a:latin typeface="Franklin Gothic Medium" panose="020B0603020102020204" pitchFamily="34" charset="0"/>
              </a:rPr>
              <a:t> print this form and enter your responses. </a:t>
            </a:r>
          </a:p>
          <a:p>
            <a:pPr marL="457200"/>
            <a:endParaRPr lang="en-US">
              <a:latin typeface="Franklin Gothic Medium" panose="020B0603020102020204" pitchFamily="34" charset="0"/>
            </a:endParaRPr>
          </a:p>
          <a:p>
            <a:pPr marL="800100" indent="-342900">
              <a:spcAft>
                <a:spcPts val="1200"/>
              </a:spcAft>
              <a:buAutoNum type="arabicParenR"/>
            </a:pPr>
            <a:r>
              <a:rPr lang="en-US">
                <a:latin typeface="Franklin Gothic Medium" panose="020B0603020102020204" pitchFamily="34" charset="0"/>
              </a:rPr>
              <a:t>Enter the name of your Recovery Center.</a:t>
            </a:r>
          </a:p>
          <a:p>
            <a:pPr marL="800100" indent="-342900">
              <a:spcAft>
                <a:spcPts val="1200"/>
              </a:spcAft>
              <a:buAutoNum type="arabicParenR"/>
            </a:pPr>
            <a:r>
              <a:rPr lang="en-US">
                <a:latin typeface="Franklin Gothic Medium" panose="020B0603020102020204" pitchFamily="34" charset="0"/>
              </a:rPr>
              <a:t>Select the checkbox or checkboxes that most closely align to your role(s) at your Recovery Center. If none of the listed roles apply, select “other” and enter your role title.</a:t>
            </a:r>
          </a:p>
          <a:p>
            <a:pPr marL="800100" indent="-342900">
              <a:spcAft>
                <a:spcPts val="1200"/>
              </a:spcAft>
              <a:buAutoNum type="arabicParenR"/>
            </a:pPr>
            <a:r>
              <a:rPr lang="en-US">
                <a:latin typeface="Franklin Gothic Medium" panose="020B0603020102020204" pitchFamily="34" charset="0"/>
              </a:rPr>
              <a:t>Enter your name.</a:t>
            </a:r>
          </a:p>
          <a:p>
            <a:pPr marL="800100" indent="-342900">
              <a:spcAft>
                <a:spcPts val="1200"/>
              </a:spcAft>
              <a:buAutoNum type="arabicParenR"/>
            </a:pPr>
            <a:r>
              <a:rPr lang="en-US">
                <a:latin typeface="Franklin Gothic Medium" panose="020B0603020102020204" pitchFamily="34" charset="0"/>
              </a:rPr>
              <a:t>Select the checkbox for the week you are reporting your time. </a:t>
            </a:r>
          </a:p>
          <a:p>
            <a:pPr marL="971550" indent="-285750">
              <a:spcAft>
                <a:spcPts val="1200"/>
              </a:spcAft>
              <a:buFont typeface="Arial"/>
              <a:buChar char="•"/>
            </a:pPr>
            <a:r>
              <a:rPr lang="en-US">
                <a:latin typeface="Franklin Gothic Medium" panose="020B0603020102020204" pitchFamily="34" charset="0"/>
              </a:rPr>
              <a:t>Please complete one form for </a:t>
            </a:r>
            <a:r>
              <a:rPr lang="en-US" u="sng">
                <a:latin typeface="Franklin Gothic Medium" panose="020B0603020102020204" pitchFamily="34" charset="0"/>
              </a:rPr>
              <a:t>each week</a:t>
            </a:r>
            <a:r>
              <a:rPr lang="en-US">
                <a:latin typeface="Franklin Gothic Medium" panose="020B0603020102020204" pitchFamily="34" charset="0"/>
              </a:rPr>
              <a:t> of the time study. To create an accurate and complete record, complete the form at the end of each workday.</a:t>
            </a:r>
          </a:p>
        </p:txBody>
      </p:sp>
      <p:pic>
        <p:nvPicPr>
          <p:cNvPr id="9" name="Picture 8" descr="Screenshot of the word template version of the time study form">
            <a:extLst>
              <a:ext uri="{FF2B5EF4-FFF2-40B4-BE49-F238E27FC236}">
                <a16:creationId xmlns:a16="http://schemas.microsoft.com/office/drawing/2014/main" id="{03BB140A-7F2A-EE60-B8AD-0098C6602E6F}"/>
              </a:ext>
            </a:extLst>
          </p:cNvPr>
          <p:cNvPicPr>
            <a:picLocks noChangeAspect="1"/>
          </p:cNvPicPr>
          <p:nvPr/>
        </p:nvPicPr>
        <p:blipFill>
          <a:blip r:embed="rId2"/>
          <a:stretch>
            <a:fillRect/>
          </a:stretch>
        </p:blipFill>
        <p:spPr>
          <a:xfrm>
            <a:off x="6834413" y="1476601"/>
            <a:ext cx="5127173" cy="3696155"/>
          </a:xfrm>
          <a:prstGeom prst="rect">
            <a:avLst/>
          </a:prstGeom>
        </p:spPr>
      </p:pic>
      <p:sp>
        <p:nvSpPr>
          <p:cNvPr id="10" name="Rectangle 9" descr="Box highlighting the top section of the word template">
            <a:extLst>
              <a:ext uri="{FF2B5EF4-FFF2-40B4-BE49-F238E27FC236}">
                <a16:creationId xmlns:a16="http://schemas.microsoft.com/office/drawing/2014/main" id="{1D7C60FA-513E-C5AA-0F89-571D08330A8C}"/>
              </a:ext>
            </a:extLst>
          </p:cNvPr>
          <p:cNvSpPr/>
          <p:nvPr/>
        </p:nvSpPr>
        <p:spPr>
          <a:xfrm>
            <a:off x="6830785" y="1480456"/>
            <a:ext cx="5132612" cy="169454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2</a:t>
            </a:fld>
            <a:endParaRPr lang="en-US"/>
          </a:p>
        </p:txBody>
      </p:sp>
      <p:sp>
        <p:nvSpPr>
          <p:cNvPr id="11" name="Arrow: Right 10">
            <a:extLst>
              <a:ext uri="{FF2B5EF4-FFF2-40B4-BE49-F238E27FC236}">
                <a16:creationId xmlns:a16="http://schemas.microsoft.com/office/drawing/2014/main" id="{655D92E6-0858-F416-FD3D-B57191E19D2A}"/>
              </a:ext>
              <a:ext uri="{C183D7F6-B498-43B3-948B-1728B52AA6E4}">
                <adec:decorative xmlns:adec="http://schemas.microsoft.com/office/drawing/2017/decorative" val="1"/>
              </a:ext>
            </a:extLst>
          </p:cNvPr>
          <p:cNvSpPr/>
          <p:nvPr/>
        </p:nvSpPr>
        <p:spPr>
          <a:xfrm rot="1560000">
            <a:off x="6216833" y="1537996"/>
            <a:ext cx="597408" cy="203418"/>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01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21E2-0AED-417A-9E58-B07C497FD68D}"/>
              </a:ext>
            </a:extLst>
          </p:cNvPr>
          <p:cNvSpPr>
            <a:spLocks noGrp="1"/>
          </p:cNvSpPr>
          <p:nvPr>
            <p:ph type="title"/>
          </p:nvPr>
        </p:nvSpPr>
        <p:spPr>
          <a:xfrm>
            <a:off x="634621" y="493596"/>
            <a:ext cx="3932237" cy="562272"/>
          </a:xfrm>
        </p:spPr>
        <p:txBody>
          <a:bodyPr/>
          <a:lstStyle/>
          <a:p>
            <a:r>
              <a:rPr lang="en-US"/>
              <a:t>Example 3:</a:t>
            </a:r>
          </a:p>
        </p:txBody>
      </p:sp>
      <p:grpSp>
        <p:nvGrpSpPr>
          <p:cNvPr id="10" name="Graphic 7">
            <a:extLst>
              <a:ext uri="{FF2B5EF4-FFF2-40B4-BE49-F238E27FC236}">
                <a16:creationId xmlns:a16="http://schemas.microsoft.com/office/drawing/2014/main" id="{FE3A2667-5DD3-8C18-A5B3-B9E55E3053E6}"/>
              </a:ext>
              <a:ext uri="{C183D7F6-B498-43B3-948B-1728B52AA6E4}">
                <adec:decorative xmlns:adec="http://schemas.microsoft.com/office/drawing/2017/decorative" val="1"/>
              </a:ext>
            </a:extLst>
          </p:cNvPr>
          <p:cNvGrpSpPr/>
          <p:nvPr/>
        </p:nvGrpSpPr>
        <p:grpSpPr>
          <a:xfrm>
            <a:off x="968781" y="1607372"/>
            <a:ext cx="5636413" cy="4757029"/>
            <a:chOff x="4886003" y="1647193"/>
            <a:chExt cx="2676569" cy="4092926"/>
          </a:xfrm>
        </p:grpSpPr>
        <p:sp>
          <p:nvSpPr>
            <p:cNvPr id="11" name="Freeform: Shape 10">
              <a:extLst>
                <a:ext uri="{FF2B5EF4-FFF2-40B4-BE49-F238E27FC236}">
                  <a16:creationId xmlns:a16="http://schemas.microsoft.com/office/drawing/2014/main" id="{9F7B9E1A-F252-989F-F60C-640DADF31E14}"/>
                </a:ext>
              </a:extLst>
            </p:cNvPr>
            <p:cNvSpPr/>
            <p:nvPr/>
          </p:nvSpPr>
          <p:spPr>
            <a:xfrm>
              <a:off x="4908308" y="1725265"/>
              <a:ext cx="2654264" cy="4014854"/>
            </a:xfrm>
            <a:custGeom>
              <a:avLst/>
              <a:gdLst>
                <a:gd name="connsiteX0" fmla="*/ 0 w 2654264"/>
                <a:gd name="connsiteY0" fmla="*/ 0 h 4014854"/>
                <a:gd name="connsiteX1" fmla="*/ 2654265 w 2654264"/>
                <a:gd name="connsiteY1" fmla="*/ 0 h 4014854"/>
                <a:gd name="connsiteX2" fmla="*/ 2654265 w 2654264"/>
                <a:gd name="connsiteY2" fmla="*/ 4014854 h 4014854"/>
                <a:gd name="connsiteX3" fmla="*/ 0 w 2654264"/>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54264" h="4014854">
                  <a:moveTo>
                    <a:pt x="0" y="0"/>
                  </a:moveTo>
                  <a:lnTo>
                    <a:pt x="2654265" y="0"/>
                  </a:lnTo>
                  <a:lnTo>
                    <a:pt x="2654265" y="4014854"/>
                  </a:lnTo>
                  <a:lnTo>
                    <a:pt x="0" y="4014854"/>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id="{30553B57-6A4B-3E3B-B795-6D71CBE8138D}"/>
                </a:ext>
              </a:extLst>
            </p:cNvPr>
            <p:cNvSpPr/>
            <p:nvPr/>
          </p:nvSpPr>
          <p:spPr>
            <a:xfrm>
              <a:off x="4886003" y="1647193"/>
              <a:ext cx="2676569" cy="4014854"/>
            </a:xfrm>
            <a:custGeom>
              <a:avLst/>
              <a:gdLst>
                <a:gd name="connsiteX0" fmla="*/ 0 w 2676569"/>
                <a:gd name="connsiteY0" fmla="*/ 0 h 4014854"/>
                <a:gd name="connsiteX1" fmla="*/ 2676570 w 2676569"/>
                <a:gd name="connsiteY1" fmla="*/ 0 h 4014854"/>
                <a:gd name="connsiteX2" fmla="*/ 2676570 w 2676569"/>
                <a:gd name="connsiteY2" fmla="*/ 4014854 h 4014854"/>
                <a:gd name="connsiteX3" fmla="*/ 0 w 2676569"/>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76569" h="4014854">
                  <a:moveTo>
                    <a:pt x="0" y="0"/>
                  </a:moveTo>
                  <a:lnTo>
                    <a:pt x="2676570" y="0"/>
                  </a:lnTo>
                  <a:lnTo>
                    <a:pt x="2676570" y="4014854"/>
                  </a:lnTo>
                  <a:lnTo>
                    <a:pt x="0" y="4014854"/>
                  </a:lnTo>
                  <a:close/>
                </a:path>
              </a:pathLst>
            </a:custGeom>
            <a:solidFill>
              <a:srgbClr val="E6E6E6"/>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3" name="Freeform: Shape 12">
              <a:extLst>
                <a:ext uri="{FF2B5EF4-FFF2-40B4-BE49-F238E27FC236}">
                  <a16:creationId xmlns:a16="http://schemas.microsoft.com/office/drawing/2014/main" id="{B66B69B7-0517-1802-D68E-4EAC8329AFAF}"/>
                </a:ext>
              </a:extLst>
            </p:cNvPr>
            <p:cNvSpPr/>
            <p:nvPr/>
          </p:nvSpPr>
          <p:spPr>
            <a:xfrm>
              <a:off x="4886003" y="1647193"/>
              <a:ext cx="2676569" cy="267656"/>
            </a:xfrm>
            <a:custGeom>
              <a:avLst/>
              <a:gdLst>
                <a:gd name="connsiteX0" fmla="*/ 0 w 2676569"/>
                <a:gd name="connsiteY0" fmla="*/ 0 h 267656"/>
                <a:gd name="connsiteX1" fmla="*/ 2676570 w 2676569"/>
                <a:gd name="connsiteY1" fmla="*/ 0 h 267656"/>
                <a:gd name="connsiteX2" fmla="*/ 2676570 w 2676569"/>
                <a:gd name="connsiteY2" fmla="*/ 267657 h 267656"/>
                <a:gd name="connsiteX3" fmla="*/ 0 w 2676569"/>
                <a:gd name="connsiteY3" fmla="*/ 267657 h 267656"/>
              </a:gdLst>
              <a:ahLst/>
              <a:cxnLst>
                <a:cxn ang="0">
                  <a:pos x="connsiteX0" y="connsiteY0"/>
                </a:cxn>
                <a:cxn ang="0">
                  <a:pos x="connsiteX1" y="connsiteY1"/>
                </a:cxn>
                <a:cxn ang="0">
                  <a:pos x="connsiteX2" y="connsiteY2"/>
                </a:cxn>
                <a:cxn ang="0">
                  <a:pos x="connsiteX3" y="connsiteY3"/>
                </a:cxn>
              </a:cxnLst>
              <a:rect l="l" t="t" r="r" b="b"/>
              <a:pathLst>
                <a:path w="2676569" h="267656">
                  <a:moveTo>
                    <a:pt x="0" y="0"/>
                  </a:moveTo>
                  <a:lnTo>
                    <a:pt x="2676570" y="0"/>
                  </a:lnTo>
                  <a:lnTo>
                    <a:pt x="2676570" y="267657"/>
                  </a:lnTo>
                  <a:lnTo>
                    <a:pt x="0" y="267657"/>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14" name="Graphic 7" descr="Graph and note paper pads with pencil">
              <a:extLst>
                <a:ext uri="{FF2B5EF4-FFF2-40B4-BE49-F238E27FC236}">
                  <a16:creationId xmlns:a16="http://schemas.microsoft.com/office/drawing/2014/main" id="{46BDD478-3167-C212-B3FB-5CE25DA5AAA4}"/>
                </a:ext>
              </a:extLst>
            </p:cNvPr>
            <p:cNvGrpSpPr/>
            <p:nvPr/>
          </p:nvGrpSpPr>
          <p:grpSpPr>
            <a:xfrm>
              <a:off x="5109051" y="2310768"/>
              <a:ext cx="2230462" cy="2955384"/>
              <a:chOff x="5109051" y="2310768"/>
              <a:chExt cx="2230462" cy="2955384"/>
            </a:xfrm>
            <a:solidFill>
              <a:srgbClr val="D2D2D2"/>
            </a:solidFill>
          </p:grpSpPr>
          <p:sp>
            <p:nvSpPr>
              <p:cNvPr id="15" name="Freeform: Shape 14">
                <a:extLst>
                  <a:ext uri="{FF2B5EF4-FFF2-40B4-BE49-F238E27FC236}">
                    <a16:creationId xmlns:a16="http://schemas.microsoft.com/office/drawing/2014/main" id="{1DEB64D9-063C-3132-01A7-C6AA461877C3}"/>
                  </a:ext>
                </a:extLst>
              </p:cNvPr>
              <p:cNvSpPr/>
              <p:nvPr/>
            </p:nvSpPr>
            <p:spPr>
              <a:xfrm>
                <a:off x="5110669" y="44520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6" name="Freeform: Shape 15">
                <a:extLst>
                  <a:ext uri="{FF2B5EF4-FFF2-40B4-BE49-F238E27FC236}">
                    <a16:creationId xmlns:a16="http://schemas.microsoft.com/office/drawing/2014/main" id="{E267C94A-5F76-58D7-8686-41E12ACC36B6}"/>
                  </a:ext>
                </a:extLst>
              </p:cNvPr>
              <p:cNvSpPr/>
              <p:nvPr/>
            </p:nvSpPr>
            <p:spPr>
              <a:xfrm>
                <a:off x="5109051" y="458585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id="{3B74B136-2AD4-702B-5E1B-E1DF1AFABBC0}"/>
                  </a:ext>
                </a:extLst>
              </p:cNvPr>
              <p:cNvSpPr/>
              <p:nvPr/>
            </p:nvSpPr>
            <p:spPr>
              <a:xfrm>
                <a:off x="5110669" y="47196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id="{754126BA-0761-8E2F-78F5-C9670CB38139}"/>
                  </a:ext>
                </a:extLst>
              </p:cNvPr>
              <p:cNvSpPr/>
              <p:nvPr/>
            </p:nvSpPr>
            <p:spPr>
              <a:xfrm>
                <a:off x="5109051" y="485350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id="{0F4DDB16-A717-8ACB-1DB2-1A2EB0323440}"/>
                  </a:ext>
                </a:extLst>
              </p:cNvPr>
              <p:cNvSpPr/>
              <p:nvPr/>
            </p:nvSpPr>
            <p:spPr>
              <a:xfrm>
                <a:off x="5110669" y="498733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id="{D9F4F8B4-254E-8AC0-594A-CD0D5E52FB14}"/>
                  </a:ext>
                </a:extLst>
              </p:cNvPr>
              <p:cNvSpPr/>
              <p:nvPr/>
            </p:nvSpPr>
            <p:spPr>
              <a:xfrm>
                <a:off x="5109051" y="512116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id="{86B1FA45-5B89-5836-4C62-655A020E304F}"/>
                  </a:ext>
                </a:extLst>
              </p:cNvPr>
              <p:cNvSpPr/>
              <p:nvPr/>
            </p:nvSpPr>
            <p:spPr>
              <a:xfrm>
                <a:off x="5110669" y="525499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id="{33997826-7077-2221-63F4-B3813F1A61FE}"/>
                  </a:ext>
                </a:extLst>
              </p:cNvPr>
              <p:cNvSpPr/>
              <p:nvPr/>
            </p:nvSpPr>
            <p:spPr>
              <a:xfrm>
                <a:off x="5110669" y="33813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id="{759C3ABE-99E1-3F04-78A2-803C8EC02871}"/>
                  </a:ext>
                </a:extLst>
              </p:cNvPr>
              <p:cNvSpPr/>
              <p:nvPr/>
            </p:nvSpPr>
            <p:spPr>
              <a:xfrm>
                <a:off x="5109051" y="35152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id="{9C9BA9FB-A27C-276E-0CED-A2890B25C735}"/>
                  </a:ext>
                </a:extLst>
              </p:cNvPr>
              <p:cNvSpPr/>
              <p:nvPr/>
            </p:nvSpPr>
            <p:spPr>
              <a:xfrm>
                <a:off x="5110669" y="36490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id="{E3BB43C9-AB61-09D6-72BA-E71BF236E47A}"/>
                  </a:ext>
                </a:extLst>
              </p:cNvPr>
              <p:cNvSpPr/>
              <p:nvPr/>
            </p:nvSpPr>
            <p:spPr>
              <a:xfrm>
                <a:off x="5109051" y="37828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id="{4E4BC415-E35B-0543-4BB9-66BFDFB7EBE7}"/>
                  </a:ext>
                </a:extLst>
              </p:cNvPr>
              <p:cNvSpPr/>
              <p:nvPr/>
            </p:nvSpPr>
            <p:spPr>
              <a:xfrm>
                <a:off x="5110669" y="39167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id="{2F787EA4-586F-D6D9-D3A0-EFFE343AF8C5}"/>
                  </a:ext>
                </a:extLst>
              </p:cNvPr>
              <p:cNvSpPr/>
              <p:nvPr/>
            </p:nvSpPr>
            <p:spPr>
              <a:xfrm>
                <a:off x="5109051" y="405053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id="{F6C43987-10DE-B2F4-7814-EB40AFF9F164}"/>
                  </a:ext>
                </a:extLst>
              </p:cNvPr>
              <p:cNvSpPr/>
              <p:nvPr/>
            </p:nvSpPr>
            <p:spPr>
              <a:xfrm>
                <a:off x="5110669" y="41843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id="{96DAFB69-ABBA-AAA1-B209-9FF5DC0F61BD}"/>
                  </a:ext>
                </a:extLst>
              </p:cNvPr>
              <p:cNvSpPr/>
              <p:nvPr/>
            </p:nvSpPr>
            <p:spPr>
              <a:xfrm>
                <a:off x="5109051" y="431819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id="{B50EAF64-92B0-9662-0046-8932915809BC}"/>
                  </a:ext>
                </a:extLst>
              </p:cNvPr>
              <p:cNvSpPr/>
              <p:nvPr/>
            </p:nvSpPr>
            <p:spPr>
              <a:xfrm>
                <a:off x="5110669" y="231076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Freeform: Shape 30">
                <a:extLst>
                  <a:ext uri="{FF2B5EF4-FFF2-40B4-BE49-F238E27FC236}">
                    <a16:creationId xmlns:a16="http://schemas.microsoft.com/office/drawing/2014/main" id="{70A620C8-A4B2-D1C5-773E-052172C74F78}"/>
                  </a:ext>
                </a:extLst>
              </p:cNvPr>
              <p:cNvSpPr/>
              <p:nvPr/>
            </p:nvSpPr>
            <p:spPr>
              <a:xfrm>
                <a:off x="5109051" y="24445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Freeform: Shape 31">
                <a:extLst>
                  <a:ext uri="{FF2B5EF4-FFF2-40B4-BE49-F238E27FC236}">
                    <a16:creationId xmlns:a16="http://schemas.microsoft.com/office/drawing/2014/main" id="{9849643B-5154-0444-D4B9-E0441EF9D1AF}"/>
                  </a:ext>
                </a:extLst>
              </p:cNvPr>
              <p:cNvSpPr/>
              <p:nvPr/>
            </p:nvSpPr>
            <p:spPr>
              <a:xfrm>
                <a:off x="5110669" y="257842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id="{1462226D-7732-96EF-1B25-AA104B10E89F}"/>
                  </a:ext>
                </a:extLst>
              </p:cNvPr>
              <p:cNvSpPr/>
              <p:nvPr/>
            </p:nvSpPr>
            <p:spPr>
              <a:xfrm>
                <a:off x="5109051" y="27122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 name="Freeform: Shape 33">
                <a:extLst>
                  <a:ext uri="{FF2B5EF4-FFF2-40B4-BE49-F238E27FC236}">
                    <a16:creationId xmlns:a16="http://schemas.microsoft.com/office/drawing/2014/main" id="{237B715F-74A1-4CD9-48ED-0B7AB0AC74AE}"/>
                  </a:ext>
                </a:extLst>
              </p:cNvPr>
              <p:cNvSpPr/>
              <p:nvPr/>
            </p:nvSpPr>
            <p:spPr>
              <a:xfrm>
                <a:off x="5110669" y="284608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 name="Freeform: Shape 34">
                <a:extLst>
                  <a:ext uri="{FF2B5EF4-FFF2-40B4-BE49-F238E27FC236}">
                    <a16:creationId xmlns:a16="http://schemas.microsoft.com/office/drawing/2014/main" id="{FE6BF433-7128-144F-5400-A369B6476053}"/>
                  </a:ext>
                </a:extLst>
              </p:cNvPr>
              <p:cNvSpPr/>
              <p:nvPr/>
            </p:nvSpPr>
            <p:spPr>
              <a:xfrm>
                <a:off x="5109051" y="29799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id="{7EBA0836-C8E1-CDDC-757A-A69C3A30F3FF}"/>
                  </a:ext>
                </a:extLst>
              </p:cNvPr>
              <p:cNvSpPr/>
              <p:nvPr/>
            </p:nvSpPr>
            <p:spPr>
              <a:xfrm>
                <a:off x="5110669" y="311373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 name="Freeform: Shape 36">
                <a:extLst>
                  <a:ext uri="{FF2B5EF4-FFF2-40B4-BE49-F238E27FC236}">
                    <a16:creationId xmlns:a16="http://schemas.microsoft.com/office/drawing/2014/main" id="{07DF6C5E-156B-A881-EF33-95CCBFD67127}"/>
                  </a:ext>
                </a:extLst>
              </p:cNvPr>
              <p:cNvSpPr/>
              <p:nvPr/>
            </p:nvSpPr>
            <p:spPr>
              <a:xfrm>
                <a:off x="5109051" y="32475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8" name="Freeform: Shape 37">
              <a:extLst>
                <a:ext uri="{FF2B5EF4-FFF2-40B4-BE49-F238E27FC236}">
                  <a16:creationId xmlns:a16="http://schemas.microsoft.com/office/drawing/2014/main" id="{72D1A058-A5E4-26B6-E197-21B9F8EFBB97}"/>
                </a:ext>
              </a:extLst>
            </p:cNvPr>
            <p:cNvSpPr/>
            <p:nvPr/>
          </p:nvSpPr>
          <p:spPr>
            <a:xfrm>
              <a:off x="5220574" y="1723196"/>
              <a:ext cx="79328" cy="13382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8" y="133828"/>
                    <a:pt x="0" y="103870"/>
                    <a:pt x="0" y="66914"/>
                  </a:cubicBezTo>
                  <a:cubicBezTo>
                    <a:pt x="0" y="29959"/>
                    <a:pt x="29958"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9" name="Freeform: Shape 38">
              <a:extLst>
                <a:ext uri="{FF2B5EF4-FFF2-40B4-BE49-F238E27FC236}">
                  <a16:creationId xmlns:a16="http://schemas.microsoft.com/office/drawing/2014/main" id="{735F8B0E-9F20-C8FF-B6E6-9954A83001AD}"/>
                </a:ext>
              </a:extLst>
            </p:cNvPr>
            <p:cNvSpPr/>
            <p:nvPr/>
          </p:nvSpPr>
          <p:spPr>
            <a:xfrm>
              <a:off x="7151506" y="1723197"/>
              <a:ext cx="76495" cy="12537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9" y="133828"/>
                    <a:pt x="0" y="103870"/>
                    <a:pt x="0" y="66914"/>
                  </a:cubicBezTo>
                  <a:cubicBezTo>
                    <a:pt x="0" y="29959"/>
                    <a:pt x="29959"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 name="Text Placeholder 2">
            <a:extLst>
              <a:ext uri="{FF2B5EF4-FFF2-40B4-BE49-F238E27FC236}">
                <a16:creationId xmlns:a16="http://schemas.microsoft.com/office/drawing/2014/main" id="{36567A97-731E-A6E0-DD08-635B9FF03216}"/>
              </a:ext>
            </a:extLst>
          </p:cNvPr>
          <p:cNvSpPr>
            <a:spLocks noGrp="1"/>
          </p:cNvSpPr>
          <p:nvPr>
            <p:ph type="body" sz="half" idx="2"/>
          </p:nvPr>
        </p:nvSpPr>
        <p:spPr>
          <a:xfrm>
            <a:off x="2592954" y="345746"/>
            <a:ext cx="9516750" cy="3281363"/>
          </a:xfrm>
        </p:spPr>
        <p:txBody>
          <a:bodyPr vert="horz" lIns="91440" tIns="45720" rIns="91440" bIns="45720" rtlCol="0" anchor="t">
            <a:normAutofit/>
          </a:bodyPr>
          <a:lstStyle/>
          <a:p>
            <a:r>
              <a:rPr lang="en-US" sz="2000">
                <a:latin typeface="Franklin Gothic Medium"/>
              </a:rPr>
              <a:t>Alex is a </a:t>
            </a:r>
            <a:r>
              <a:rPr lang="en-US" sz="2000">
                <a:highlight>
                  <a:srgbClr val="FFFF00"/>
                </a:highlight>
                <a:latin typeface="Franklin Gothic Medium"/>
              </a:rPr>
              <a:t>volunteer</a:t>
            </a:r>
            <a:r>
              <a:rPr lang="en-US" sz="2000">
                <a:latin typeface="Franklin Gothic Medium"/>
              </a:rPr>
              <a:t> at the recovery center and worked approximately 11 hours this </a:t>
            </a:r>
            <a:r>
              <a:rPr lang="en-US" sz="2000" u="sng">
                <a:latin typeface="Franklin Gothic Medium"/>
              </a:rPr>
              <a:t>week</a:t>
            </a:r>
            <a:r>
              <a:rPr lang="en-US" sz="2000">
                <a:latin typeface="Franklin Gothic Medium"/>
              </a:rPr>
              <a:t> from Monday - Wednesday. They primarily supported administrative tasks and assisted with group activities. </a:t>
            </a:r>
          </a:p>
        </p:txBody>
      </p:sp>
      <p:sp>
        <p:nvSpPr>
          <p:cNvPr id="4" name="Content Placeholder 3">
            <a:extLst>
              <a:ext uri="{FF2B5EF4-FFF2-40B4-BE49-F238E27FC236}">
                <a16:creationId xmlns:a16="http://schemas.microsoft.com/office/drawing/2014/main" id="{F952B61F-13AE-E88D-AD16-F8E8BB60FCC8}"/>
              </a:ext>
            </a:extLst>
          </p:cNvPr>
          <p:cNvSpPr>
            <a:spLocks noGrp="1"/>
          </p:cNvSpPr>
          <p:nvPr>
            <p:ph idx="1"/>
          </p:nvPr>
        </p:nvSpPr>
        <p:spPr>
          <a:xfrm>
            <a:off x="1332080" y="2009197"/>
            <a:ext cx="5177976" cy="4208623"/>
          </a:xfrm>
        </p:spPr>
        <p:txBody>
          <a:bodyPr>
            <a:normAutofit/>
          </a:bodyPr>
          <a:lstStyle/>
          <a:p>
            <a:pPr algn="l" rtl="0" fontAlgn="base">
              <a:lnSpc>
                <a:spcPct val="110000"/>
              </a:lnSpc>
              <a:spcAft>
                <a:spcPts val="1200"/>
              </a:spcAft>
            </a:pPr>
            <a:r>
              <a:rPr lang="en-US" sz="2000">
                <a:solidFill>
                  <a:srgbClr val="000000"/>
                </a:solidFill>
                <a:latin typeface="Arial Rounded MT Bold" panose="020F0704030504030204" pitchFamily="34" charset="0"/>
              </a:rPr>
              <a:t>Alex assisted with data entry and other administrative tasks for 6 hours and 13 minutes this week: </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a:t>
            </a:r>
          </a:p>
          <a:p>
            <a:pPr marL="671513" lvl="1" indent="-285750" fontAlgn="base">
              <a:lnSpc>
                <a:spcPct val="110000"/>
              </a:lnSpc>
            </a:pPr>
            <a:r>
              <a:rPr lang="en-US" sz="1800">
                <a:solidFill>
                  <a:srgbClr val="000000"/>
                </a:solidFill>
                <a:latin typeface="Arial Rounded MT Bold" panose="020F0704030504030204" pitchFamily="34" charset="0"/>
              </a:rPr>
              <a:t>Wednesday: 2 hours and 13 minutes</a:t>
            </a:r>
          </a:p>
          <a:p>
            <a:pPr fontAlgn="base">
              <a:lnSpc>
                <a:spcPct val="110000"/>
              </a:lnSpc>
            </a:pPr>
            <a:endParaRPr lang="en-US" sz="1800">
              <a:solidFill>
                <a:srgbClr val="000000"/>
              </a:solidFill>
              <a:latin typeface="Arial Rounded MT Bold" panose="020F0704030504030204" pitchFamily="34" charset="0"/>
            </a:endParaRPr>
          </a:p>
          <a:p>
            <a:pPr fontAlgn="base">
              <a:lnSpc>
                <a:spcPct val="110000"/>
              </a:lnSpc>
            </a:pPr>
            <a:r>
              <a:rPr lang="en-US" sz="2000">
                <a:solidFill>
                  <a:srgbClr val="000000"/>
                </a:solidFill>
                <a:latin typeface="Arial Rounded MT Bold" panose="020F0704030504030204" pitchFamily="34" charset="0"/>
              </a:rPr>
              <a:t>Alex helped prepare for and run two group sessions.</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 and 34 minutes</a:t>
            </a:r>
          </a:p>
          <a:p>
            <a:pPr fontAlgn="base">
              <a:lnSpc>
                <a:spcPct val="110000"/>
              </a:lnSpc>
            </a:pPr>
            <a:endParaRPr lang="en-US" sz="675">
              <a:solidFill>
                <a:srgbClr val="000000"/>
              </a:solidFill>
              <a:latin typeface="Arial Rounded MT Bold" panose="020F0704030504030204" pitchFamily="34" charset="0"/>
            </a:endParaRPr>
          </a:p>
        </p:txBody>
      </p:sp>
      <p:grpSp>
        <p:nvGrpSpPr>
          <p:cNvPr id="49" name="Graphic 7">
            <a:extLst>
              <a:ext uri="{FF2B5EF4-FFF2-40B4-BE49-F238E27FC236}">
                <a16:creationId xmlns:a16="http://schemas.microsoft.com/office/drawing/2014/main" id="{84B7A984-CADC-DFEF-5DEF-7383CA6CD5E9}"/>
              </a:ext>
              <a:ext uri="{C183D7F6-B498-43B3-948B-1728B52AA6E4}">
                <adec:decorative xmlns:adec="http://schemas.microsoft.com/office/drawing/2017/decorative" val="1"/>
              </a:ext>
            </a:extLst>
          </p:cNvPr>
          <p:cNvGrpSpPr/>
          <p:nvPr/>
        </p:nvGrpSpPr>
        <p:grpSpPr>
          <a:xfrm rot="1329441">
            <a:off x="-215260" y="3380054"/>
            <a:ext cx="1880752" cy="1970784"/>
            <a:chOff x="5376989" y="4093235"/>
            <a:chExt cx="1880752" cy="1970784"/>
          </a:xfrm>
        </p:grpSpPr>
        <p:sp>
          <p:nvSpPr>
            <p:cNvPr id="50" name="Freeform: Shape 49">
              <a:extLst>
                <a:ext uri="{FF2B5EF4-FFF2-40B4-BE49-F238E27FC236}">
                  <a16:creationId xmlns:a16="http://schemas.microsoft.com/office/drawing/2014/main" id="{DEF0AEB3-CB7B-654F-A255-D788B7244C78}"/>
                </a:ext>
              </a:extLst>
            </p:cNvPr>
            <p:cNvSpPr/>
            <p:nvPr/>
          </p:nvSpPr>
          <p:spPr>
            <a:xfrm>
              <a:off x="5377005" y="4183189"/>
              <a:ext cx="1880736" cy="1880831"/>
            </a:xfrm>
            <a:custGeom>
              <a:avLst/>
              <a:gdLst>
                <a:gd name="connsiteX0" fmla="*/ 1720927 w 1880736"/>
                <a:gd name="connsiteY0" fmla="*/ 1650040 h 1880831"/>
                <a:gd name="connsiteX1" fmla="*/ 1738664 w 1880736"/>
                <a:gd name="connsiteY1" fmla="*/ 1632291 h 1880831"/>
                <a:gd name="connsiteX2" fmla="*/ 1614863 w 1880736"/>
                <a:gd name="connsiteY2" fmla="*/ 1508491 h 1880831"/>
                <a:gd name="connsiteX3" fmla="*/ 1668098 w 1880736"/>
                <a:gd name="connsiteY3" fmla="*/ 1455257 h 1880831"/>
                <a:gd name="connsiteX4" fmla="*/ 1171029 w 1880736"/>
                <a:gd name="connsiteY4" fmla="*/ 958188 h 1880831"/>
                <a:gd name="connsiteX5" fmla="*/ 1171029 w 1880736"/>
                <a:gd name="connsiteY5" fmla="*/ 1029159 h 1880831"/>
                <a:gd name="connsiteX6" fmla="*/ 1597127 w 1880736"/>
                <a:gd name="connsiteY6" fmla="*/ 1455257 h 1880831"/>
                <a:gd name="connsiteX7" fmla="*/ 1579378 w 1880736"/>
                <a:gd name="connsiteY7" fmla="*/ 1473005 h 1880831"/>
                <a:gd name="connsiteX8" fmla="*/ 307544 w 1880736"/>
                <a:gd name="connsiteY8" fmla="*/ 201147 h 1880831"/>
                <a:gd name="connsiteX9" fmla="*/ 64630 w 1880736"/>
                <a:gd name="connsiteY9" fmla="*/ 41029 h 1880831"/>
                <a:gd name="connsiteX10" fmla="*/ 58777 w 1880736"/>
                <a:gd name="connsiteY10" fmla="*/ 46882 h 1880831"/>
                <a:gd name="connsiteX11" fmla="*/ 11896 w 1880736"/>
                <a:gd name="connsiteY11" fmla="*/ 0 h 1880831"/>
                <a:gd name="connsiteX12" fmla="*/ 0 w 1880736"/>
                <a:gd name="connsiteY12" fmla="*/ 11896 h 1880831"/>
                <a:gd name="connsiteX13" fmla="*/ 46882 w 1880736"/>
                <a:gd name="connsiteY13" fmla="*/ 58777 h 1880831"/>
                <a:gd name="connsiteX14" fmla="*/ 40969 w 1880736"/>
                <a:gd name="connsiteY14" fmla="*/ 64690 h 1880831"/>
                <a:gd name="connsiteX15" fmla="*/ 201076 w 1880736"/>
                <a:gd name="connsiteY15" fmla="*/ 307603 h 1880831"/>
                <a:gd name="connsiteX16" fmla="*/ 1632208 w 1880736"/>
                <a:gd name="connsiteY16" fmla="*/ 1738747 h 1880831"/>
                <a:gd name="connsiteX17" fmla="*/ 1649956 w 1880736"/>
                <a:gd name="connsiteY17" fmla="*/ 1721010 h 1880831"/>
                <a:gd name="connsiteX18" fmla="*/ 1809765 w 1880736"/>
                <a:gd name="connsiteY18" fmla="*/ 1880831 h 1880831"/>
                <a:gd name="connsiteX19" fmla="*/ 1880736 w 1880736"/>
                <a:gd name="connsiteY19" fmla="*/ 1809861 h 1880831"/>
                <a:gd name="connsiteX20" fmla="*/ 1720927 w 1880736"/>
                <a:gd name="connsiteY20" fmla="*/ 1650040 h 18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736" h="1880831">
                  <a:moveTo>
                    <a:pt x="1720927" y="1650040"/>
                  </a:moveTo>
                  <a:lnTo>
                    <a:pt x="1738664" y="1632291"/>
                  </a:lnTo>
                  <a:lnTo>
                    <a:pt x="1614863" y="1508491"/>
                  </a:lnTo>
                  <a:lnTo>
                    <a:pt x="1668098" y="1455257"/>
                  </a:lnTo>
                  <a:lnTo>
                    <a:pt x="1171029" y="958188"/>
                  </a:lnTo>
                  <a:cubicBezTo>
                    <a:pt x="1151424" y="977781"/>
                    <a:pt x="1151424" y="1009566"/>
                    <a:pt x="1171029" y="1029159"/>
                  </a:cubicBezTo>
                  <a:lnTo>
                    <a:pt x="1597127" y="1455257"/>
                  </a:lnTo>
                  <a:lnTo>
                    <a:pt x="1579378" y="1473005"/>
                  </a:lnTo>
                  <a:lnTo>
                    <a:pt x="307544" y="201147"/>
                  </a:lnTo>
                  <a:lnTo>
                    <a:pt x="64630" y="41029"/>
                  </a:lnTo>
                  <a:lnTo>
                    <a:pt x="58777" y="46882"/>
                  </a:lnTo>
                  <a:lnTo>
                    <a:pt x="11896" y="0"/>
                  </a:lnTo>
                  <a:lnTo>
                    <a:pt x="0" y="11896"/>
                  </a:lnTo>
                  <a:lnTo>
                    <a:pt x="46882" y="58777"/>
                  </a:lnTo>
                  <a:lnTo>
                    <a:pt x="40969" y="64690"/>
                  </a:lnTo>
                  <a:lnTo>
                    <a:pt x="201076" y="307603"/>
                  </a:lnTo>
                  <a:lnTo>
                    <a:pt x="1632208" y="1738747"/>
                  </a:lnTo>
                  <a:lnTo>
                    <a:pt x="1649956" y="1721010"/>
                  </a:lnTo>
                  <a:lnTo>
                    <a:pt x="1809765" y="1880831"/>
                  </a:lnTo>
                  <a:lnTo>
                    <a:pt x="1880736" y="1809861"/>
                  </a:lnTo>
                  <a:lnTo>
                    <a:pt x="1720927" y="1650040"/>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51" name="Graphic 7" descr="Graph and note paper pads with pencil">
              <a:extLst>
                <a:ext uri="{FF2B5EF4-FFF2-40B4-BE49-F238E27FC236}">
                  <a16:creationId xmlns:a16="http://schemas.microsoft.com/office/drawing/2014/main" id="{EB69F327-F367-123F-F6A0-6F494FCA5A16}"/>
                </a:ext>
              </a:extLst>
            </p:cNvPr>
            <p:cNvGrpSpPr/>
            <p:nvPr/>
          </p:nvGrpSpPr>
          <p:grpSpPr>
            <a:xfrm>
              <a:off x="5376989" y="4093235"/>
              <a:ext cx="1880737" cy="1880772"/>
              <a:chOff x="5376989" y="4093235"/>
              <a:chExt cx="1880737" cy="1880772"/>
            </a:xfrm>
          </p:grpSpPr>
          <p:sp>
            <p:nvSpPr>
              <p:cNvPr id="52" name="Freeform: Shape 51">
                <a:extLst>
                  <a:ext uri="{FF2B5EF4-FFF2-40B4-BE49-F238E27FC236}">
                    <a16:creationId xmlns:a16="http://schemas.microsoft.com/office/drawing/2014/main" id="{39D7B29E-D313-159F-AF96-1082B8BFB91A}"/>
                  </a:ext>
                </a:extLst>
              </p:cNvPr>
              <p:cNvSpPr/>
              <p:nvPr/>
            </p:nvSpPr>
            <p:spPr>
              <a:xfrm rot="-2700000">
                <a:off x="5405514" y="4086347"/>
                <a:ext cx="16820" cy="87647"/>
              </a:xfrm>
              <a:custGeom>
                <a:avLst/>
                <a:gdLst>
                  <a:gd name="connsiteX0" fmla="*/ 0 w 16820"/>
                  <a:gd name="connsiteY0" fmla="*/ 0 h 87647"/>
                  <a:gd name="connsiteX1" fmla="*/ 16821 w 16820"/>
                  <a:gd name="connsiteY1" fmla="*/ 0 h 87647"/>
                  <a:gd name="connsiteX2" fmla="*/ 16821 w 16820"/>
                  <a:gd name="connsiteY2" fmla="*/ 87648 h 87647"/>
                  <a:gd name="connsiteX3" fmla="*/ 0 w 16820"/>
                  <a:gd name="connsiteY3" fmla="*/ 87648 h 87647"/>
                </a:gdLst>
                <a:ahLst/>
                <a:cxnLst>
                  <a:cxn ang="0">
                    <a:pos x="connsiteX0" y="connsiteY0"/>
                  </a:cxn>
                  <a:cxn ang="0">
                    <a:pos x="connsiteX1" y="connsiteY1"/>
                  </a:cxn>
                  <a:cxn ang="0">
                    <a:pos x="connsiteX2" y="connsiteY2"/>
                  </a:cxn>
                  <a:cxn ang="0">
                    <a:pos x="connsiteX3" y="connsiteY3"/>
                  </a:cxn>
                </a:cxnLst>
                <a:rect l="l" t="t" r="r" b="b"/>
                <a:pathLst>
                  <a:path w="16820" h="87647">
                    <a:moveTo>
                      <a:pt x="0" y="0"/>
                    </a:moveTo>
                    <a:lnTo>
                      <a:pt x="16821" y="0"/>
                    </a:lnTo>
                    <a:lnTo>
                      <a:pt x="16821" y="87648"/>
                    </a:lnTo>
                    <a:lnTo>
                      <a:pt x="0" y="87648"/>
                    </a:ln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3" name="Freeform: Shape 52">
                <a:extLst>
                  <a:ext uri="{FF2B5EF4-FFF2-40B4-BE49-F238E27FC236}">
                    <a16:creationId xmlns:a16="http://schemas.microsoft.com/office/drawing/2014/main" id="{ED04AAC9-CF89-5E38-A067-6FBF7E3D0DB7}"/>
                  </a:ext>
                </a:extLst>
              </p:cNvPr>
              <p:cNvSpPr/>
              <p:nvPr/>
            </p:nvSpPr>
            <p:spPr>
              <a:xfrm rot="-2700000">
                <a:off x="7081415" y="5719708"/>
                <a:ext cx="100376" cy="256353"/>
              </a:xfrm>
              <a:custGeom>
                <a:avLst/>
                <a:gdLst>
                  <a:gd name="connsiteX0" fmla="*/ 0 w 100376"/>
                  <a:gd name="connsiteY0" fmla="*/ 0 h 256353"/>
                  <a:gd name="connsiteX1" fmla="*/ 100376 w 100376"/>
                  <a:gd name="connsiteY1" fmla="*/ 0 h 256353"/>
                  <a:gd name="connsiteX2" fmla="*/ 100376 w 100376"/>
                  <a:gd name="connsiteY2" fmla="*/ 256353 h 256353"/>
                  <a:gd name="connsiteX3" fmla="*/ 0 w 100376"/>
                  <a:gd name="connsiteY3" fmla="*/ 256353 h 256353"/>
                </a:gdLst>
                <a:ahLst/>
                <a:cxnLst>
                  <a:cxn ang="0">
                    <a:pos x="connsiteX0" y="connsiteY0"/>
                  </a:cxn>
                  <a:cxn ang="0">
                    <a:pos x="connsiteX1" y="connsiteY1"/>
                  </a:cxn>
                  <a:cxn ang="0">
                    <a:pos x="connsiteX2" y="connsiteY2"/>
                  </a:cxn>
                  <a:cxn ang="0">
                    <a:pos x="connsiteX3" y="connsiteY3"/>
                  </a:cxn>
                </a:cxnLst>
                <a:rect l="l" t="t" r="r" b="b"/>
                <a:pathLst>
                  <a:path w="100376" h="256353">
                    <a:moveTo>
                      <a:pt x="0" y="0"/>
                    </a:moveTo>
                    <a:lnTo>
                      <a:pt x="100376" y="0"/>
                    </a:lnTo>
                    <a:lnTo>
                      <a:pt x="100376" y="256353"/>
                    </a:lnTo>
                    <a:lnTo>
                      <a:pt x="0" y="256353"/>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4" name="Freeform: Shape 53">
                <a:extLst>
                  <a:ext uri="{FF2B5EF4-FFF2-40B4-BE49-F238E27FC236}">
                    <a16:creationId xmlns:a16="http://schemas.microsoft.com/office/drawing/2014/main" id="{C4EA9116-B8E9-F7CE-66A9-5F124614CD05}"/>
                  </a:ext>
                </a:extLst>
              </p:cNvPr>
              <p:cNvSpPr/>
              <p:nvPr/>
            </p:nvSpPr>
            <p:spPr>
              <a:xfrm>
                <a:off x="5578093" y="4294434"/>
                <a:ext cx="1537588" cy="1537640"/>
              </a:xfrm>
              <a:custGeom>
                <a:avLst/>
                <a:gdLst>
                  <a:gd name="connsiteX0" fmla="*/ 1537588 w 1537588"/>
                  <a:gd name="connsiteY0" fmla="*/ 1431185 h 1537640"/>
                  <a:gd name="connsiteX1" fmla="*/ 1431120 w 1537588"/>
                  <a:gd name="connsiteY1" fmla="*/ 1537641 h 1537640"/>
                  <a:gd name="connsiteX2" fmla="*/ 0 w 1537588"/>
                  <a:gd name="connsiteY2" fmla="*/ 106497 h 1537640"/>
                  <a:gd name="connsiteX3" fmla="*/ 32773 w 1537588"/>
                  <a:gd name="connsiteY3" fmla="*/ 30125 h 1537640"/>
                  <a:gd name="connsiteX4" fmla="*/ 106468 w 1537588"/>
                  <a:gd name="connsiteY4" fmla="*/ 41 h 1537640"/>
                  <a:gd name="connsiteX5" fmla="*/ 1537588 w 1537588"/>
                  <a:gd name="connsiteY5" fmla="*/ 1431185 h 15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588" h="1537640">
                    <a:moveTo>
                      <a:pt x="1537588" y="1431185"/>
                    </a:moveTo>
                    <a:lnTo>
                      <a:pt x="1431120" y="1537641"/>
                    </a:lnTo>
                    <a:lnTo>
                      <a:pt x="0" y="106497"/>
                    </a:lnTo>
                    <a:cubicBezTo>
                      <a:pt x="0" y="106497"/>
                      <a:pt x="250" y="62637"/>
                      <a:pt x="32773" y="30125"/>
                    </a:cubicBezTo>
                    <a:cubicBezTo>
                      <a:pt x="65296" y="-2386"/>
                      <a:pt x="106468" y="41"/>
                      <a:pt x="106468" y="41"/>
                    </a:cubicBezTo>
                    <a:lnTo>
                      <a:pt x="1537588" y="1431185"/>
                    </a:lnTo>
                    <a:close/>
                  </a:path>
                </a:pathLst>
              </a:custGeom>
              <a:solidFill>
                <a:schemeClr val="accent4"/>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5" name="Freeform: Shape 54">
                <a:extLst>
                  <a:ext uri="{FF2B5EF4-FFF2-40B4-BE49-F238E27FC236}">
                    <a16:creationId xmlns:a16="http://schemas.microsoft.com/office/drawing/2014/main" id="{2D2DDB63-B619-395D-F569-DBFF541625A0}"/>
                  </a:ext>
                </a:extLst>
              </p:cNvPr>
              <p:cNvSpPr/>
              <p:nvPr/>
            </p:nvSpPr>
            <p:spPr>
              <a:xfrm>
                <a:off x="5417974" y="4134356"/>
                <a:ext cx="266574" cy="266574"/>
              </a:xfrm>
              <a:custGeom>
                <a:avLst/>
                <a:gdLst>
                  <a:gd name="connsiteX0" fmla="*/ 0 w 266574"/>
                  <a:gd name="connsiteY0" fmla="*/ 23649 h 266574"/>
                  <a:gd name="connsiteX1" fmla="*/ 160118 w 266574"/>
                  <a:gd name="connsiteY1" fmla="*/ 266574 h 266574"/>
                  <a:gd name="connsiteX2" fmla="*/ 266574 w 266574"/>
                  <a:gd name="connsiteY2" fmla="*/ 160118 h 266574"/>
                  <a:gd name="connsiteX3" fmla="*/ 23661 w 266574"/>
                  <a:gd name="connsiteY3" fmla="*/ 0 h 266574"/>
                </a:gdLst>
                <a:ahLst/>
                <a:cxnLst>
                  <a:cxn ang="0">
                    <a:pos x="connsiteX0" y="connsiteY0"/>
                  </a:cxn>
                  <a:cxn ang="0">
                    <a:pos x="connsiteX1" y="connsiteY1"/>
                  </a:cxn>
                  <a:cxn ang="0">
                    <a:pos x="connsiteX2" y="connsiteY2"/>
                  </a:cxn>
                  <a:cxn ang="0">
                    <a:pos x="connsiteX3" y="connsiteY3"/>
                  </a:cxn>
                </a:cxnLst>
                <a:rect l="l" t="t" r="r" b="b"/>
                <a:pathLst>
                  <a:path w="266574" h="266574">
                    <a:moveTo>
                      <a:pt x="0" y="23649"/>
                    </a:moveTo>
                    <a:lnTo>
                      <a:pt x="160118" y="266574"/>
                    </a:lnTo>
                    <a:lnTo>
                      <a:pt x="266574" y="160118"/>
                    </a:lnTo>
                    <a:lnTo>
                      <a:pt x="23661" y="0"/>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6" name="Freeform: Shape 55">
                <a:extLst>
                  <a:ext uri="{FF2B5EF4-FFF2-40B4-BE49-F238E27FC236}">
                    <a16:creationId xmlns:a16="http://schemas.microsoft.com/office/drawing/2014/main" id="{639824E5-81A0-7289-8887-79337E419E7E}"/>
                  </a:ext>
                </a:extLst>
              </p:cNvPr>
              <p:cNvSpPr/>
              <p:nvPr/>
            </p:nvSpPr>
            <p:spPr>
              <a:xfrm>
                <a:off x="6533331" y="5051504"/>
                <a:ext cx="511771" cy="657186"/>
              </a:xfrm>
              <a:custGeom>
                <a:avLst/>
                <a:gdLst>
                  <a:gd name="connsiteX0" fmla="*/ 511772 w 511771"/>
                  <a:gd name="connsiteY0" fmla="*/ 497081 h 657186"/>
                  <a:gd name="connsiteX1" fmla="*/ 14703 w 511771"/>
                  <a:gd name="connsiteY1" fmla="*/ 0 h 657186"/>
                  <a:gd name="connsiteX2" fmla="*/ 14703 w 511771"/>
                  <a:gd name="connsiteY2" fmla="*/ 70971 h 657186"/>
                  <a:gd name="connsiteX3" fmla="*/ 440801 w 511771"/>
                  <a:gd name="connsiteY3" fmla="*/ 497069 h 657186"/>
                  <a:gd name="connsiteX4" fmla="*/ 423671 w 511771"/>
                  <a:gd name="connsiteY4" fmla="*/ 514199 h 657186"/>
                  <a:gd name="connsiteX5" fmla="*/ 387912 w 511771"/>
                  <a:gd name="connsiteY5" fmla="*/ 478440 h 657186"/>
                  <a:gd name="connsiteX6" fmla="*/ 280124 w 511771"/>
                  <a:gd name="connsiteY6" fmla="*/ 586216 h 657186"/>
                  <a:gd name="connsiteX7" fmla="*/ 351095 w 511771"/>
                  <a:gd name="connsiteY7" fmla="*/ 657187 h 657186"/>
                  <a:gd name="connsiteX8" fmla="*/ 511772 w 511771"/>
                  <a:gd name="connsiteY8" fmla="*/ 497081 h 65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771" h="657186">
                    <a:moveTo>
                      <a:pt x="511772" y="497081"/>
                    </a:moveTo>
                    <a:lnTo>
                      <a:pt x="14703" y="0"/>
                    </a:lnTo>
                    <a:cubicBezTo>
                      <a:pt x="-4901" y="19605"/>
                      <a:pt x="-4901" y="51378"/>
                      <a:pt x="14703" y="70971"/>
                    </a:cubicBezTo>
                    <a:lnTo>
                      <a:pt x="440801" y="497069"/>
                    </a:lnTo>
                    <a:lnTo>
                      <a:pt x="423671" y="514199"/>
                    </a:lnTo>
                    <a:lnTo>
                      <a:pt x="387912" y="478440"/>
                    </a:lnTo>
                    <a:lnTo>
                      <a:pt x="280124" y="586216"/>
                    </a:lnTo>
                    <a:lnTo>
                      <a:pt x="351095" y="657187"/>
                    </a:lnTo>
                    <a:lnTo>
                      <a:pt x="511772" y="497081"/>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grpSp>
      <p:sp>
        <p:nvSpPr>
          <p:cNvPr id="6" name="TextBox 5">
            <a:extLst>
              <a:ext uri="{FF2B5EF4-FFF2-40B4-BE49-F238E27FC236}">
                <a16:creationId xmlns:a16="http://schemas.microsoft.com/office/drawing/2014/main" id="{BA75539B-5EA3-D3EE-B74E-D51624B39FC1}"/>
              </a:ext>
            </a:extLst>
          </p:cNvPr>
          <p:cNvSpPr txBox="1"/>
          <p:nvPr/>
        </p:nvSpPr>
        <p:spPr>
          <a:xfrm>
            <a:off x="7357764" y="2573961"/>
            <a:ext cx="3508591" cy="2062103"/>
          </a:xfrm>
          <a:prstGeom prst="rect">
            <a:avLst/>
          </a:prstGeom>
          <a:noFill/>
        </p:spPr>
        <p:txBody>
          <a:bodyPr wrap="square" rtlCol="0">
            <a:spAutoFit/>
          </a:bodyPr>
          <a:lstStyle/>
          <a:p>
            <a:r>
              <a:rPr lang="en-US" sz="3200">
                <a:solidFill>
                  <a:schemeClr val="accent1"/>
                </a:solidFill>
                <a:latin typeface="Arial Rounded MT Bold" panose="020F0704030504030204" pitchFamily="34" charset="0"/>
              </a:rPr>
              <a:t>How would you record Alex’s week in the time study tool? </a:t>
            </a:r>
          </a:p>
        </p:txBody>
      </p:sp>
      <p:sp>
        <p:nvSpPr>
          <p:cNvPr id="57" name="Footer Placeholder 5">
            <a:extLst>
              <a:ext uri="{FF2B5EF4-FFF2-40B4-BE49-F238E27FC236}">
                <a16:creationId xmlns:a16="http://schemas.microsoft.com/office/drawing/2014/main" id="{58BCF31E-1433-E076-1A52-954B0C537ED1}"/>
              </a:ext>
            </a:extLst>
          </p:cNvPr>
          <p:cNvSpPr>
            <a:spLocks noGrp="1"/>
          </p:cNvSpPr>
          <p:nvPr>
            <p:ph type="ftr" sz="quarter" idx="3"/>
          </p:nvPr>
        </p:nvSpPr>
        <p:spPr>
          <a:xfrm>
            <a:off x="8382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rPr>
              <a:t>Vermont Department of Health</a:t>
            </a:r>
          </a:p>
        </p:txBody>
      </p:sp>
      <p:sp>
        <p:nvSpPr>
          <p:cNvPr id="5" name="Slide Number Placeholder 4">
            <a:extLst>
              <a:ext uri="{FF2B5EF4-FFF2-40B4-BE49-F238E27FC236}">
                <a16:creationId xmlns:a16="http://schemas.microsoft.com/office/drawing/2014/main" id="{184A9C9B-3124-ED7B-FF22-419D2E17F8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endParaRPr>
          </a:p>
        </p:txBody>
      </p:sp>
    </p:spTree>
    <p:custDataLst>
      <p:tags r:id="rId1"/>
    </p:custDataLst>
    <p:extLst>
      <p:ext uri="{BB962C8B-B14F-4D97-AF65-F5344CB8AC3E}">
        <p14:creationId xmlns:p14="http://schemas.microsoft.com/office/powerpoint/2010/main" val="2730490362"/>
      </p:ext>
    </p:extLst>
  </p:cSld>
  <p:clrMapOvr>
    <a:masterClrMapping/>
  </p:clrMapOvr>
  <mc:AlternateContent xmlns:mc="http://schemas.openxmlformats.org/markup-compatibility/2006" xmlns:p14="http://schemas.microsoft.com/office/powerpoint/2010/main">
    <mc:Choice Requires="p14">
      <p:transition spd="slow" p14:dur="2000" advTm="49619"/>
    </mc:Choice>
    <mc:Fallback xmlns="">
      <p:transition spd="slow" advTm="4961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56343BB-66F9-43F3-29DE-B55A4F27A869}"/>
              </a:ext>
            </a:extLst>
          </p:cNvPr>
          <p:cNvSpPr txBox="1">
            <a:spLocks noGrp="1"/>
          </p:cNvSpPr>
          <p:nvPr>
            <p:ph type="title" idx="4294967295"/>
          </p:nvPr>
        </p:nvSpPr>
        <p:spPr>
          <a:xfrm>
            <a:off x="1008473" y="132690"/>
            <a:ext cx="980613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How would you record Alex’s </a:t>
            </a:r>
            <a:r>
              <a:rPr kumimoji="0" lang="en-US" sz="3200" b="0" i="0" u="sng"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activities</a:t>
            </a:r>
            <a:r>
              <a:rPr kumimoji="0" lang="en-US" sz="3200" b="0" i="0" u="none"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 in the time study tool? </a:t>
            </a:r>
          </a:p>
        </p:txBody>
      </p:sp>
      <p:grpSp>
        <p:nvGrpSpPr>
          <p:cNvPr id="9" name="Graphic 7">
            <a:extLst>
              <a:ext uri="{FF2B5EF4-FFF2-40B4-BE49-F238E27FC236}">
                <a16:creationId xmlns:a16="http://schemas.microsoft.com/office/drawing/2014/main" id="{B470D193-600E-B97A-7115-7CCE4DF592C7}"/>
              </a:ext>
              <a:ext uri="{C183D7F6-B498-43B3-948B-1728B52AA6E4}">
                <adec:decorative xmlns:adec="http://schemas.microsoft.com/office/drawing/2017/decorative" val="1"/>
              </a:ext>
            </a:extLst>
          </p:cNvPr>
          <p:cNvGrpSpPr/>
          <p:nvPr/>
        </p:nvGrpSpPr>
        <p:grpSpPr>
          <a:xfrm>
            <a:off x="1008473" y="1404616"/>
            <a:ext cx="5636413" cy="4757029"/>
            <a:chOff x="4886003" y="1647193"/>
            <a:chExt cx="2676569" cy="4092926"/>
          </a:xfrm>
        </p:grpSpPr>
        <p:sp>
          <p:nvSpPr>
            <p:cNvPr id="10" name="Freeform: Shape 9">
              <a:extLst>
                <a:ext uri="{FF2B5EF4-FFF2-40B4-BE49-F238E27FC236}">
                  <a16:creationId xmlns:a16="http://schemas.microsoft.com/office/drawing/2014/main" id="{DAA37C1A-9886-36AF-346E-E43BBA3DEDD5}"/>
                </a:ext>
              </a:extLst>
            </p:cNvPr>
            <p:cNvSpPr/>
            <p:nvPr/>
          </p:nvSpPr>
          <p:spPr>
            <a:xfrm>
              <a:off x="4908308" y="1725265"/>
              <a:ext cx="2654264" cy="4014854"/>
            </a:xfrm>
            <a:custGeom>
              <a:avLst/>
              <a:gdLst>
                <a:gd name="connsiteX0" fmla="*/ 0 w 2654264"/>
                <a:gd name="connsiteY0" fmla="*/ 0 h 4014854"/>
                <a:gd name="connsiteX1" fmla="*/ 2654265 w 2654264"/>
                <a:gd name="connsiteY1" fmla="*/ 0 h 4014854"/>
                <a:gd name="connsiteX2" fmla="*/ 2654265 w 2654264"/>
                <a:gd name="connsiteY2" fmla="*/ 4014854 h 4014854"/>
                <a:gd name="connsiteX3" fmla="*/ 0 w 2654264"/>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54264" h="4014854">
                  <a:moveTo>
                    <a:pt x="0" y="0"/>
                  </a:moveTo>
                  <a:lnTo>
                    <a:pt x="2654265" y="0"/>
                  </a:lnTo>
                  <a:lnTo>
                    <a:pt x="2654265" y="4014854"/>
                  </a:lnTo>
                  <a:lnTo>
                    <a:pt x="0" y="4014854"/>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1" name="Freeform: Shape 10">
              <a:extLst>
                <a:ext uri="{FF2B5EF4-FFF2-40B4-BE49-F238E27FC236}">
                  <a16:creationId xmlns:a16="http://schemas.microsoft.com/office/drawing/2014/main" id="{C4A90FA2-1762-0E32-3536-F2397BDF8E00}"/>
                </a:ext>
              </a:extLst>
            </p:cNvPr>
            <p:cNvSpPr/>
            <p:nvPr/>
          </p:nvSpPr>
          <p:spPr>
            <a:xfrm>
              <a:off x="4886003" y="1647193"/>
              <a:ext cx="2676569" cy="4014854"/>
            </a:xfrm>
            <a:custGeom>
              <a:avLst/>
              <a:gdLst>
                <a:gd name="connsiteX0" fmla="*/ 0 w 2676569"/>
                <a:gd name="connsiteY0" fmla="*/ 0 h 4014854"/>
                <a:gd name="connsiteX1" fmla="*/ 2676570 w 2676569"/>
                <a:gd name="connsiteY1" fmla="*/ 0 h 4014854"/>
                <a:gd name="connsiteX2" fmla="*/ 2676570 w 2676569"/>
                <a:gd name="connsiteY2" fmla="*/ 4014854 h 4014854"/>
                <a:gd name="connsiteX3" fmla="*/ 0 w 2676569"/>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76569" h="4014854">
                  <a:moveTo>
                    <a:pt x="0" y="0"/>
                  </a:moveTo>
                  <a:lnTo>
                    <a:pt x="2676570" y="0"/>
                  </a:lnTo>
                  <a:lnTo>
                    <a:pt x="2676570" y="4014854"/>
                  </a:lnTo>
                  <a:lnTo>
                    <a:pt x="0" y="4014854"/>
                  </a:lnTo>
                  <a:close/>
                </a:path>
              </a:pathLst>
            </a:custGeom>
            <a:solidFill>
              <a:srgbClr val="E6E6E6"/>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id="{A8F6C599-3D87-527D-48DF-95FF814B81BC}"/>
                </a:ext>
              </a:extLst>
            </p:cNvPr>
            <p:cNvSpPr/>
            <p:nvPr/>
          </p:nvSpPr>
          <p:spPr>
            <a:xfrm>
              <a:off x="4886003" y="1647193"/>
              <a:ext cx="2676569" cy="267656"/>
            </a:xfrm>
            <a:custGeom>
              <a:avLst/>
              <a:gdLst>
                <a:gd name="connsiteX0" fmla="*/ 0 w 2676569"/>
                <a:gd name="connsiteY0" fmla="*/ 0 h 267656"/>
                <a:gd name="connsiteX1" fmla="*/ 2676570 w 2676569"/>
                <a:gd name="connsiteY1" fmla="*/ 0 h 267656"/>
                <a:gd name="connsiteX2" fmla="*/ 2676570 w 2676569"/>
                <a:gd name="connsiteY2" fmla="*/ 267657 h 267656"/>
                <a:gd name="connsiteX3" fmla="*/ 0 w 2676569"/>
                <a:gd name="connsiteY3" fmla="*/ 267657 h 267656"/>
              </a:gdLst>
              <a:ahLst/>
              <a:cxnLst>
                <a:cxn ang="0">
                  <a:pos x="connsiteX0" y="connsiteY0"/>
                </a:cxn>
                <a:cxn ang="0">
                  <a:pos x="connsiteX1" y="connsiteY1"/>
                </a:cxn>
                <a:cxn ang="0">
                  <a:pos x="connsiteX2" y="connsiteY2"/>
                </a:cxn>
                <a:cxn ang="0">
                  <a:pos x="connsiteX3" y="connsiteY3"/>
                </a:cxn>
              </a:cxnLst>
              <a:rect l="l" t="t" r="r" b="b"/>
              <a:pathLst>
                <a:path w="2676569" h="267656">
                  <a:moveTo>
                    <a:pt x="0" y="0"/>
                  </a:moveTo>
                  <a:lnTo>
                    <a:pt x="2676570" y="0"/>
                  </a:lnTo>
                  <a:lnTo>
                    <a:pt x="2676570" y="267657"/>
                  </a:lnTo>
                  <a:lnTo>
                    <a:pt x="0" y="267657"/>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13" name="Graphic 7" descr="Graph and note paper pads with pencil">
              <a:extLst>
                <a:ext uri="{FF2B5EF4-FFF2-40B4-BE49-F238E27FC236}">
                  <a16:creationId xmlns:a16="http://schemas.microsoft.com/office/drawing/2014/main" id="{96044E0B-0776-E571-2D2E-30C4BA6D8D02}"/>
                </a:ext>
              </a:extLst>
            </p:cNvPr>
            <p:cNvGrpSpPr/>
            <p:nvPr/>
          </p:nvGrpSpPr>
          <p:grpSpPr>
            <a:xfrm>
              <a:off x="5109051" y="2310768"/>
              <a:ext cx="2230462" cy="2955384"/>
              <a:chOff x="5109051" y="2310768"/>
              <a:chExt cx="2230462" cy="2955384"/>
            </a:xfrm>
            <a:solidFill>
              <a:srgbClr val="D2D2D2"/>
            </a:solidFill>
          </p:grpSpPr>
          <p:sp>
            <p:nvSpPr>
              <p:cNvPr id="16" name="Freeform: Shape 15">
                <a:extLst>
                  <a:ext uri="{FF2B5EF4-FFF2-40B4-BE49-F238E27FC236}">
                    <a16:creationId xmlns:a16="http://schemas.microsoft.com/office/drawing/2014/main" id="{7989B046-9FE7-89D4-9D03-B54DDA0881BA}"/>
                  </a:ext>
                </a:extLst>
              </p:cNvPr>
              <p:cNvSpPr/>
              <p:nvPr/>
            </p:nvSpPr>
            <p:spPr>
              <a:xfrm>
                <a:off x="5110669" y="44520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id="{7A74AEDA-FEEF-4BF6-AEB0-01B8E8386CA3}"/>
                  </a:ext>
                </a:extLst>
              </p:cNvPr>
              <p:cNvSpPr/>
              <p:nvPr/>
            </p:nvSpPr>
            <p:spPr>
              <a:xfrm>
                <a:off x="5109051" y="458585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id="{C84AC994-39FD-8E4F-3FF4-A05323F825B5}"/>
                  </a:ext>
                </a:extLst>
              </p:cNvPr>
              <p:cNvSpPr/>
              <p:nvPr/>
            </p:nvSpPr>
            <p:spPr>
              <a:xfrm>
                <a:off x="5110669" y="47196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id="{F2121CDB-3D55-A668-2010-1F53146676A6}"/>
                  </a:ext>
                </a:extLst>
              </p:cNvPr>
              <p:cNvSpPr/>
              <p:nvPr/>
            </p:nvSpPr>
            <p:spPr>
              <a:xfrm>
                <a:off x="5109051" y="485350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id="{11390EEB-7720-A41D-1B79-3ADB4063C60B}"/>
                  </a:ext>
                </a:extLst>
              </p:cNvPr>
              <p:cNvSpPr/>
              <p:nvPr/>
            </p:nvSpPr>
            <p:spPr>
              <a:xfrm>
                <a:off x="5110669" y="498733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id="{42CC0A84-3D0C-60DB-4B37-3D365F35A1F6}"/>
                  </a:ext>
                </a:extLst>
              </p:cNvPr>
              <p:cNvSpPr/>
              <p:nvPr/>
            </p:nvSpPr>
            <p:spPr>
              <a:xfrm>
                <a:off x="5109051" y="512116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id="{232572C5-0A7D-3345-4242-FB0F70C6CC1A}"/>
                  </a:ext>
                </a:extLst>
              </p:cNvPr>
              <p:cNvSpPr/>
              <p:nvPr/>
            </p:nvSpPr>
            <p:spPr>
              <a:xfrm>
                <a:off x="5110669" y="525499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id="{A9FA86BD-EE6A-411F-A680-499CF72765C9}"/>
                  </a:ext>
                </a:extLst>
              </p:cNvPr>
              <p:cNvSpPr/>
              <p:nvPr/>
            </p:nvSpPr>
            <p:spPr>
              <a:xfrm>
                <a:off x="5110669" y="33813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id="{3F92EF37-BC23-4BC7-50A0-160B5AE0FD22}"/>
                  </a:ext>
                </a:extLst>
              </p:cNvPr>
              <p:cNvSpPr/>
              <p:nvPr/>
            </p:nvSpPr>
            <p:spPr>
              <a:xfrm>
                <a:off x="5109051" y="35152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id="{DB1F728F-4296-4EC7-0154-C96C7342943D}"/>
                  </a:ext>
                </a:extLst>
              </p:cNvPr>
              <p:cNvSpPr/>
              <p:nvPr/>
            </p:nvSpPr>
            <p:spPr>
              <a:xfrm>
                <a:off x="5110669" y="36490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id="{0BAAD0D8-2ED2-832A-CC08-BE0605E9E739}"/>
                  </a:ext>
                </a:extLst>
              </p:cNvPr>
              <p:cNvSpPr/>
              <p:nvPr/>
            </p:nvSpPr>
            <p:spPr>
              <a:xfrm>
                <a:off x="5109051" y="37828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id="{247410A6-29E4-F077-2F68-7EB734E8AAC4}"/>
                  </a:ext>
                </a:extLst>
              </p:cNvPr>
              <p:cNvSpPr/>
              <p:nvPr/>
            </p:nvSpPr>
            <p:spPr>
              <a:xfrm>
                <a:off x="5110669" y="39167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id="{4FA90653-D45C-207D-D521-090F0806CB0D}"/>
                  </a:ext>
                </a:extLst>
              </p:cNvPr>
              <p:cNvSpPr/>
              <p:nvPr/>
            </p:nvSpPr>
            <p:spPr>
              <a:xfrm>
                <a:off x="5109051" y="405053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id="{10601281-7229-FB4A-6B45-9561C6EACFC1}"/>
                  </a:ext>
                </a:extLst>
              </p:cNvPr>
              <p:cNvSpPr/>
              <p:nvPr/>
            </p:nvSpPr>
            <p:spPr>
              <a:xfrm>
                <a:off x="5110669" y="41843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id="{80942AA6-5A4F-CF9B-7E25-25EE7DEF040B}"/>
                  </a:ext>
                </a:extLst>
              </p:cNvPr>
              <p:cNvSpPr/>
              <p:nvPr/>
            </p:nvSpPr>
            <p:spPr>
              <a:xfrm>
                <a:off x="5109051" y="431819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Freeform: Shape 30">
                <a:extLst>
                  <a:ext uri="{FF2B5EF4-FFF2-40B4-BE49-F238E27FC236}">
                    <a16:creationId xmlns:a16="http://schemas.microsoft.com/office/drawing/2014/main" id="{3DFAD78E-C615-533A-84DA-179933CD44EA}"/>
                  </a:ext>
                </a:extLst>
              </p:cNvPr>
              <p:cNvSpPr/>
              <p:nvPr/>
            </p:nvSpPr>
            <p:spPr>
              <a:xfrm>
                <a:off x="5110669" y="231076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Freeform: Shape 31">
                <a:extLst>
                  <a:ext uri="{FF2B5EF4-FFF2-40B4-BE49-F238E27FC236}">
                    <a16:creationId xmlns:a16="http://schemas.microsoft.com/office/drawing/2014/main" id="{6F710F71-0DD3-9D6D-2A28-75EE9AF7CD6A}"/>
                  </a:ext>
                </a:extLst>
              </p:cNvPr>
              <p:cNvSpPr/>
              <p:nvPr/>
            </p:nvSpPr>
            <p:spPr>
              <a:xfrm>
                <a:off x="5109051" y="24445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id="{D4B74919-0705-1136-39AA-43A4BD30967B}"/>
                  </a:ext>
                </a:extLst>
              </p:cNvPr>
              <p:cNvSpPr/>
              <p:nvPr/>
            </p:nvSpPr>
            <p:spPr>
              <a:xfrm>
                <a:off x="5110669" y="257842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 name="Freeform: Shape 33">
                <a:extLst>
                  <a:ext uri="{FF2B5EF4-FFF2-40B4-BE49-F238E27FC236}">
                    <a16:creationId xmlns:a16="http://schemas.microsoft.com/office/drawing/2014/main" id="{44974445-57A7-EE0A-69C9-4818FB6D4F9C}"/>
                  </a:ext>
                </a:extLst>
              </p:cNvPr>
              <p:cNvSpPr/>
              <p:nvPr/>
            </p:nvSpPr>
            <p:spPr>
              <a:xfrm>
                <a:off x="5109051" y="27122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 name="Freeform: Shape 34">
                <a:extLst>
                  <a:ext uri="{FF2B5EF4-FFF2-40B4-BE49-F238E27FC236}">
                    <a16:creationId xmlns:a16="http://schemas.microsoft.com/office/drawing/2014/main" id="{220D8076-5241-6059-941F-22ECC8748EE9}"/>
                  </a:ext>
                </a:extLst>
              </p:cNvPr>
              <p:cNvSpPr/>
              <p:nvPr/>
            </p:nvSpPr>
            <p:spPr>
              <a:xfrm>
                <a:off x="5110669" y="284608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id="{624475C9-3722-053B-BCEB-B300F3EDB390}"/>
                  </a:ext>
                </a:extLst>
              </p:cNvPr>
              <p:cNvSpPr/>
              <p:nvPr/>
            </p:nvSpPr>
            <p:spPr>
              <a:xfrm>
                <a:off x="5109051" y="29799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 name="Freeform: Shape 36">
                <a:extLst>
                  <a:ext uri="{FF2B5EF4-FFF2-40B4-BE49-F238E27FC236}">
                    <a16:creationId xmlns:a16="http://schemas.microsoft.com/office/drawing/2014/main" id="{5626BDD8-45EA-2428-84F8-EA42C73608E0}"/>
                  </a:ext>
                </a:extLst>
              </p:cNvPr>
              <p:cNvSpPr/>
              <p:nvPr/>
            </p:nvSpPr>
            <p:spPr>
              <a:xfrm>
                <a:off x="5110669" y="311373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 name="Freeform: Shape 37">
                <a:extLst>
                  <a:ext uri="{FF2B5EF4-FFF2-40B4-BE49-F238E27FC236}">
                    <a16:creationId xmlns:a16="http://schemas.microsoft.com/office/drawing/2014/main" id="{61567E25-4EA5-D2DD-4865-60544BCE98A6}"/>
                  </a:ext>
                </a:extLst>
              </p:cNvPr>
              <p:cNvSpPr/>
              <p:nvPr/>
            </p:nvSpPr>
            <p:spPr>
              <a:xfrm>
                <a:off x="5109051" y="32475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14" name="Freeform: Shape 13">
              <a:extLst>
                <a:ext uri="{FF2B5EF4-FFF2-40B4-BE49-F238E27FC236}">
                  <a16:creationId xmlns:a16="http://schemas.microsoft.com/office/drawing/2014/main" id="{7A4E8D3F-C148-EAC8-F5F2-EFD955A6532F}"/>
                </a:ext>
              </a:extLst>
            </p:cNvPr>
            <p:cNvSpPr/>
            <p:nvPr/>
          </p:nvSpPr>
          <p:spPr>
            <a:xfrm>
              <a:off x="5220574" y="1723196"/>
              <a:ext cx="79328" cy="13382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8" y="133828"/>
                    <a:pt x="0" y="103870"/>
                    <a:pt x="0" y="66914"/>
                  </a:cubicBezTo>
                  <a:cubicBezTo>
                    <a:pt x="0" y="29959"/>
                    <a:pt x="29958"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id="{F4331DC0-A13C-977C-2268-FC8055C053AF}"/>
                </a:ext>
              </a:extLst>
            </p:cNvPr>
            <p:cNvSpPr/>
            <p:nvPr/>
          </p:nvSpPr>
          <p:spPr>
            <a:xfrm>
              <a:off x="7151506" y="1723197"/>
              <a:ext cx="76495" cy="12537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9" y="133828"/>
                    <a:pt x="0" y="103870"/>
                    <a:pt x="0" y="66914"/>
                  </a:cubicBezTo>
                  <a:cubicBezTo>
                    <a:pt x="0" y="29959"/>
                    <a:pt x="29959"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9" name="Content Placeholder 3">
            <a:extLst>
              <a:ext uri="{FF2B5EF4-FFF2-40B4-BE49-F238E27FC236}">
                <a16:creationId xmlns:a16="http://schemas.microsoft.com/office/drawing/2014/main" id="{F04935A2-2CF7-B04E-C822-AA0CC9E607A0}"/>
              </a:ext>
            </a:extLst>
          </p:cNvPr>
          <p:cNvSpPr>
            <a:spLocks noGrp="1"/>
          </p:cNvSpPr>
          <p:nvPr>
            <p:ph idx="1"/>
          </p:nvPr>
        </p:nvSpPr>
        <p:spPr>
          <a:xfrm>
            <a:off x="1371772" y="1806441"/>
            <a:ext cx="5177976" cy="4208623"/>
          </a:xfrm>
        </p:spPr>
        <p:txBody>
          <a:bodyPr>
            <a:normAutofit/>
          </a:bodyPr>
          <a:lstStyle/>
          <a:p>
            <a:pPr algn="l" rtl="0" fontAlgn="base">
              <a:lnSpc>
                <a:spcPct val="110000"/>
              </a:lnSpc>
              <a:spcAft>
                <a:spcPts val="1200"/>
              </a:spcAft>
            </a:pPr>
            <a:r>
              <a:rPr lang="en-US" sz="2000">
                <a:solidFill>
                  <a:srgbClr val="000000"/>
                </a:solidFill>
                <a:latin typeface="Arial Rounded MT Bold" panose="020F0704030504030204" pitchFamily="34" charset="0"/>
              </a:rPr>
              <a:t>Alex assisted with data entry and other administrative tasks for 6 hours and 13 minutes this week: </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a:t>
            </a:r>
          </a:p>
          <a:p>
            <a:pPr marL="671513" lvl="1" indent="-285750" fontAlgn="base">
              <a:lnSpc>
                <a:spcPct val="110000"/>
              </a:lnSpc>
            </a:pPr>
            <a:r>
              <a:rPr lang="en-US" sz="1800">
                <a:solidFill>
                  <a:srgbClr val="000000"/>
                </a:solidFill>
                <a:latin typeface="Arial Rounded MT Bold" panose="020F0704030504030204" pitchFamily="34" charset="0"/>
              </a:rPr>
              <a:t>Wednesday: 2 hours and 13 minutes</a:t>
            </a:r>
          </a:p>
          <a:p>
            <a:pPr fontAlgn="base">
              <a:lnSpc>
                <a:spcPct val="110000"/>
              </a:lnSpc>
            </a:pPr>
            <a:endParaRPr lang="en-US" sz="1800">
              <a:solidFill>
                <a:srgbClr val="000000"/>
              </a:solidFill>
              <a:latin typeface="Arial Rounded MT Bold" panose="020F0704030504030204" pitchFamily="34" charset="0"/>
            </a:endParaRPr>
          </a:p>
          <a:p>
            <a:pPr fontAlgn="base">
              <a:lnSpc>
                <a:spcPct val="110000"/>
              </a:lnSpc>
            </a:pPr>
            <a:r>
              <a:rPr lang="en-US" sz="2000">
                <a:solidFill>
                  <a:srgbClr val="000000"/>
                </a:solidFill>
                <a:latin typeface="Arial Rounded MT Bold" panose="020F0704030504030204" pitchFamily="34" charset="0"/>
              </a:rPr>
              <a:t>Alex helped prepare for and run two group sessions.</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 and 34 minutes</a:t>
            </a:r>
          </a:p>
          <a:p>
            <a:pPr fontAlgn="base">
              <a:lnSpc>
                <a:spcPct val="110000"/>
              </a:lnSpc>
            </a:pPr>
            <a:endParaRPr lang="en-US" sz="675">
              <a:solidFill>
                <a:srgbClr val="000000"/>
              </a:solidFill>
              <a:latin typeface="Arial Rounded MT Bold" panose="020F0704030504030204" pitchFamily="34" charset="0"/>
            </a:endParaRPr>
          </a:p>
        </p:txBody>
      </p:sp>
      <p:cxnSp>
        <p:nvCxnSpPr>
          <p:cNvPr id="41" name="Straight Arrow Connector 40">
            <a:extLst>
              <a:ext uri="{FF2B5EF4-FFF2-40B4-BE49-F238E27FC236}">
                <a16:creationId xmlns:a16="http://schemas.microsoft.com/office/drawing/2014/main" id="{0A2534FE-A189-F6A7-5233-C6A1B188F8B8}"/>
              </a:ext>
              <a:ext uri="{C183D7F6-B498-43B3-948B-1728B52AA6E4}">
                <adec:decorative xmlns:adec="http://schemas.microsoft.com/office/drawing/2017/decorative" val="1"/>
              </a:ext>
            </a:extLst>
          </p:cNvPr>
          <p:cNvCxnSpPr>
            <a:cxnSpLocks/>
          </p:cNvCxnSpPr>
          <p:nvPr/>
        </p:nvCxnSpPr>
        <p:spPr>
          <a:xfrm>
            <a:off x="6037757" y="269071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BF83E8B-C61B-3A72-6D03-0E1C1B29420C}"/>
              </a:ext>
            </a:extLst>
          </p:cNvPr>
          <p:cNvSpPr txBox="1"/>
          <p:nvPr/>
        </p:nvSpPr>
        <p:spPr>
          <a:xfrm>
            <a:off x="7164196" y="2275213"/>
            <a:ext cx="45753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Arial Rounded MT Bold" panose="020F0704030504030204" pitchFamily="34" charset="0"/>
              </a:rPr>
              <a:t>Administrative Tasks (non-Recovery Coaching)</a:t>
            </a:r>
            <a:endParaRPr kumimoji="0" lang="en-US" sz="2400" b="0" i="0" u="none" strike="noStrike" kern="1200" cap="none" spc="0" normalizeH="0" baseline="0" noProof="0">
              <a:ln>
                <a:noFill/>
              </a:ln>
              <a:solidFill>
                <a:srgbClr val="3095B4"/>
              </a:solidFill>
              <a:effectLst/>
              <a:uLnTx/>
              <a:uFillTx/>
              <a:latin typeface="Arial Rounded MT Bold" panose="020F0704030504030204" pitchFamily="34" charset="0"/>
            </a:endParaRPr>
          </a:p>
        </p:txBody>
      </p:sp>
      <p:cxnSp>
        <p:nvCxnSpPr>
          <p:cNvPr id="43" name="Straight Arrow Connector 42">
            <a:extLst>
              <a:ext uri="{FF2B5EF4-FFF2-40B4-BE49-F238E27FC236}">
                <a16:creationId xmlns:a16="http://schemas.microsoft.com/office/drawing/2014/main" id="{C74A2751-8871-7A8A-11B1-71BD0D9DD759}"/>
              </a:ext>
              <a:ext uri="{C183D7F6-B498-43B3-948B-1728B52AA6E4}">
                <adec:decorative xmlns:adec="http://schemas.microsoft.com/office/drawing/2017/decorative" val="1"/>
              </a:ext>
            </a:extLst>
          </p:cNvPr>
          <p:cNvCxnSpPr>
            <a:cxnSpLocks/>
          </p:cNvCxnSpPr>
          <p:nvPr/>
        </p:nvCxnSpPr>
        <p:spPr>
          <a:xfrm>
            <a:off x="6037757" y="502552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6F9B7EF-612F-0981-5BA7-D2AAFFC97683}"/>
              </a:ext>
            </a:extLst>
          </p:cNvPr>
          <p:cNvSpPr txBox="1"/>
          <p:nvPr/>
        </p:nvSpPr>
        <p:spPr>
          <a:xfrm>
            <a:off x="7164196" y="4610023"/>
            <a:ext cx="45753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Arial Rounded MT Bold" panose="020F0704030504030204" pitchFamily="34" charset="0"/>
              </a:rPr>
              <a:t>Group Facilitation and Resource Provision</a:t>
            </a:r>
            <a:endParaRPr kumimoji="0" lang="en-US" sz="2400" b="0" i="0" u="none" strike="noStrike" kern="1200" cap="none" spc="0" normalizeH="0" baseline="0" noProof="0">
              <a:ln>
                <a:noFill/>
              </a:ln>
              <a:solidFill>
                <a:srgbClr val="3095B4"/>
              </a:solidFill>
              <a:effectLst/>
              <a:uLnTx/>
              <a:uFillTx/>
              <a:latin typeface="Arial Rounded MT Bold" panose="020F0704030504030204" pitchFamily="34" charset="0"/>
            </a:endParaRPr>
          </a:p>
        </p:txBody>
      </p:sp>
      <p:sp>
        <p:nvSpPr>
          <p:cNvPr id="6" name="Footer Placeholder 5">
            <a:extLst>
              <a:ext uri="{FF2B5EF4-FFF2-40B4-BE49-F238E27FC236}">
                <a16:creationId xmlns:a16="http://schemas.microsoft.com/office/drawing/2014/main" id="{874A665F-2F3B-20F7-AB2E-006FD607754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0D5469D8-1608-1CA3-4751-687DFD992F5F}"/>
              </a:ext>
            </a:extLst>
          </p:cNvPr>
          <p:cNvSpPr>
            <a:spLocks noGrp="1"/>
          </p:cNvSpPr>
          <p:nvPr>
            <p:ph type="sldNum" sz="quarter" idx="4"/>
          </p:nvPr>
        </p:nvSpPr>
        <p:spPr/>
        <p:txBody>
          <a:bodyPr/>
          <a:lstStyle/>
          <a:p>
            <a:fld id="{820DBD16-8F52-45AC-8998-73485FE4613D}" type="slidenum">
              <a:rPr lang="en-US" smtClean="0"/>
              <a:pPr/>
              <a:t>21</a:t>
            </a:fld>
            <a:endParaRPr lang="en-US"/>
          </a:p>
        </p:txBody>
      </p:sp>
    </p:spTree>
    <p:extLst>
      <p:ext uri="{BB962C8B-B14F-4D97-AF65-F5344CB8AC3E}">
        <p14:creationId xmlns:p14="http://schemas.microsoft.com/office/powerpoint/2010/main" val="26196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56343BB-66F9-43F3-29DE-B55A4F27A869}"/>
              </a:ext>
            </a:extLst>
          </p:cNvPr>
          <p:cNvSpPr txBox="1">
            <a:spLocks noGrp="1"/>
          </p:cNvSpPr>
          <p:nvPr>
            <p:ph type="title" idx="4294967295"/>
          </p:nvPr>
        </p:nvSpPr>
        <p:spPr>
          <a:xfrm>
            <a:off x="1008473" y="132690"/>
            <a:ext cx="980613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How would you record Alex’s </a:t>
            </a:r>
            <a:r>
              <a:rPr kumimoji="0" lang="en-US" sz="3200" b="0" i="0" u="sng"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time</a:t>
            </a:r>
            <a:r>
              <a:rPr kumimoji="0" lang="en-US" sz="3200" b="0" i="0" u="none" strike="noStrike" kern="1200" cap="none" spc="0" normalizeH="0" baseline="0" noProof="0">
                <a:ln>
                  <a:noFill/>
                </a:ln>
                <a:solidFill>
                  <a:schemeClr val="accent1"/>
                </a:solidFill>
                <a:effectLst/>
                <a:uLnTx/>
                <a:uFillTx/>
                <a:latin typeface="Arial Rounded MT Bold" panose="020F0704030504030204" pitchFamily="34" charset="0"/>
                <a:ea typeface="+mn-ea"/>
                <a:cs typeface="+mn-cs"/>
              </a:rPr>
              <a:t> in the time study tool? </a:t>
            </a:r>
          </a:p>
        </p:txBody>
      </p:sp>
      <p:grpSp>
        <p:nvGrpSpPr>
          <p:cNvPr id="9" name="Graphic 7">
            <a:extLst>
              <a:ext uri="{FF2B5EF4-FFF2-40B4-BE49-F238E27FC236}">
                <a16:creationId xmlns:a16="http://schemas.microsoft.com/office/drawing/2014/main" id="{B470D193-600E-B97A-7115-7CCE4DF592C7}"/>
              </a:ext>
              <a:ext uri="{C183D7F6-B498-43B3-948B-1728B52AA6E4}">
                <adec:decorative xmlns:adec="http://schemas.microsoft.com/office/drawing/2017/decorative" val="1"/>
              </a:ext>
            </a:extLst>
          </p:cNvPr>
          <p:cNvGrpSpPr/>
          <p:nvPr/>
        </p:nvGrpSpPr>
        <p:grpSpPr>
          <a:xfrm>
            <a:off x="1008473" y="1404616"/>
            <a:ext cx="5636413" cy="4757029"/>
            <a:chOff x="4886003" y="1647193"/>
            <a:chExt cx="2676569" cy="4092926"/>
          </a:xfrm>
        </p:grpSpPr>
        <p:sp>
          <p:nvSpPr>
            <p:cNvPr id="10" name="Freeform: Shape 9">
              <a:extLst>
                <a:ext uri="{FF2B5EF4-FFF2-40B4-BE49-F238E27FC236}">
                  <a16:creationId xmlns:a16="http://schemas.microsoft.com/office/drawing/2014/main" id="{DAA37C1A-9886-36AF-346E-E43BBA3DEDD5}"/>
                </a:ext>
              </a:extLst>
            </p:cNvPr>
            <p:cNvSpPr/>
            <p:nvPr/>
          </p:nvSpPr>
          <p:spPr>
            <a:xfrm>
              <a:off x="4908308" y="1725265"/>
              <a:ext cx="2654264" cy="4014854"/>
            </a:xfrm>
            <a:custGeom>
              <a:avLst/>
              <a:gdLst>
                <a:gd name="connsiteX0" fmla="*/ 0 w 2654264"/>
                <a:gd name="connsiteY0" fmla="*/ 0 h 4014854"/>
                <a:gd name="connsiteX1" fmla="*/ 2654265 w 2654264"/>
                <a:gd name="connsiteY1" fmla="*/ 0 h 4014854"/>
                <a:gd name="connsiteX2" fmla="*/ 2654265 w 2654264"/>
                <a:gd name="connsiteY2" fmla="*/ 4014854 h 4014854"/>
                <a:gd name="connsiteX3" fmla="*/ 0 w 2654264"/>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54264" h="4014854">
                  <a:moveTo>
                    <a:pt x="0" y="0"/>
                  </a:moveTo>
                  <a:lnTo>
                    <a:pt x="2654265" y="0"/>
                  </a:lnTo>
                  <a:lnTo>
                    <a:pt x="2654265" y="4014854"/>
                  </a:lnTo>
                  <a:lnTo>
                    <a:pt x="0" y="4014854"/>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1" name="Freeform: Shape 10">
              <a:extLst>
                <a:ext uri="{FF2B5EF4-FFF2-40B4-BE49-F238E27FC236}">
                  <a16:creationId xmlns:a16="http://schemas.microsoft.com/office/drawing/2014/main" id="{C4A90FA2-1762-0E32-3536-F2397BDF8E00}"/>
                </a:ext>
              </a:extLst>
            </p:cNvPr>
            <p:cNvSpPr/>
            <p:nvPr/>
          </p:nvSpPr>
          <p:spPr>
            <a:xfrm>
              <a:off x="4886003" y="1647193"/>
              <a:ext cx="2676569" cy="4014854"/>
            </a:xfrm>
            <a:custGeom>
              <a:avLst/>
              <a:gdLst>
                <a:gd name="connsiteX0" fmla="*/ 0 w 2676569"/>
                <a:gd name="connsiteY0" fmla="*/ 0 h 4014854"/>
                <a:gd name="connsiteX1" fmla="*/ 2676570 w 2676569"/>
                <a:gd name="connsiteY1" fmla="*/ 0 h 4014854"/>
                <a:gd name="connsiteX2" fmla="*/ 2676570 w 2676569"/>
                <a:gd name="connsiteY2" fmla="*/ 4014854 h 4014854"/>
                <a:gd name="connsiteX3" fmla="*/ 0 w 2676569"/>
                <a:gd name="connsiteY3" fmla="*/ 4014854 h 4014854"/>
              </a:gdLst>
              <a:ahLst/>
              <a:cxnLst>
                <a:cxn ang="0">
                  <a:pos x="connsiteX0" y="connsiteY0"/>
                </a:cxn>
                <a:cxn ang="0">
                  <a:pos x="connsiteX1" y="connsiteY1"/>
                </a:cxn>
                <a:cxn ang="0">
                  <a:pos x="connsiteX2" y="connsiteY2"/>
                </a:cxn>
                <a:cxn ang="0">
                  <a:pos x="connsiteX3" y="connsiteY3"/>
                </a:cxn>
              </a:cxnLst>
              <a:rect l="l" t="t" r="r" b="b"/>
              <a:pathLst>
                <a:path w="2676569" h="4014854">
                  <a:moveTo>
                    <a:pt x="0" y="0"/>
                  </a:moveTo>
                  <a:lnTo>
                    <a:pt x="2676570" y="0"/>
                  </a:lnTo>
                  <a:lnTo>
                    <a:pt x="2676570" y="4014854"/>
                  </a:lnTo>
                  <a:lnTo>
                    <a:pt x="0" y="4014854"/>
                  </a:lnTo>
                  <a:close/>
                </a:path>
              </a:pathLst>
            </a:custGeom>
            <a:solidFill>
              <a:srgbClr val="E6E6E6"/>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id="{A8F6C599-3D87-527D-48DF-95FF814B81BC}"/>
                </a:ext>
              </a:extLst>
            </p:cNvPr>
            <p:cNvSpPr/>
            <p:nvPr/>
          </p:nvSpPr>
          <p:spPr>
            <a:xfrm>
              <a:off x="4886003" y="1647193"/>
              <a:ext cx="2676569" cy="267656"/>
            </a:xfrm>
            <a:custGeom>
              <a:avLst/>
              <a:gdLst>
                <a:gd name="connsiteX0" fmla="*/ 0 w 2676569"/>
                <a:gd name="connsiteY0" fmla="*/ 0 h 267656"/>
                <a:gd name="connsiteX1" fmla="*/ 2676570 w 2676569"/>
                <a:gd name="connsiteY1" fmla="*/ 0 h 267656"/>
                <a:gd name="connsiteX2" fmla="*/ 2676570 w 2676569"/>
                <a:gd name="connsiteY2" fmla="*/ 267657 h 267656"/>
                <a:gd name="connsiteX3" fmla="*/ 0 w 2676569"/>
                <a:gd name="connsiteY3" fmla="*/ 267657 h 267656"/>
              </a:gdLst>
              <a:ahLst/>
              <a:cxnLst>
                <a:cxn ang="0">
                  <a:pos x="connsiteX0" y="connsiteY0"/>
                </a:cxn>
                <a:cxn ang="0">
                  <a:pos x="connsiteX1" y="connsiteY1"/>
                </a:cxn>
                <a:cxn ang="0">
                  <a:pos x="connsiteX2" y="connsiteY2"/>
                </a:cxn>
                <a:cxn ang="0">
                  <a:pos x="connsiteX3" y="connsiteY3"/>
                </a:cxn>
              </a:cxnLst>
              <a:rect l="l" t="t" r="r" b="b"/>
              <a:pathLst>
                <a:path w="2676569" h="267656">
                  <a:moveTo>
                    <a:pt x="0" y="0"/>
                  </a:moveTo>
                  <a:lnTo>
                    <a:pt x="2676570" y="0"/>
                  </a:lnTo>
                  <a:lnTo>
                    <a:pt x="2676570" y="267657"/>
                  </a:lnTo>
                  <a:lnTo>
                    <a:pt x="0" y="267657"/>
                  </a:lnTo>
                  <a:close/>
                </a:path>
              </a:pathLst>
            </a:custGeom>
            <a:solidFill>
              <a:srgbClr val="737373"/>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nvGrpSpPr>
            <p:cNvPr id="13" name="Graphic 7" descr="Graph and note paper pads with pencil">
              <a:extLst>
                <a:ext uri="{FF2B5EF4-FFF2-40B4-BE49-F238E27FC236}">
                  <a16:creationId xmlns:a16="http://schemas.microsoft.com/office/drawing/2014/main" id="{96044E0B-0776-E571-2D2E-30C4BA6D8D02}"/>
                </a:ext>
              </a:extLst>
            </p:cNvPr>
            <p:cNvGrpSpPr/>
            <p:nvPr/>
          </p:nvGrpSpPr>
          <p:grpSpPr>
            <a:xfrm>
              <a:off x="5109051" y="2310768"/>
              <a:ext cx="2230462" cy="2955384"/>
              <a:chOff x="5109051" y="2310768"/>
              <a:chExt cx="2230462" cy="2955384"/>
            </a:xfrm>
            <a:solidFill>
              <a:srgbClr val="D2D2D2"/>
            </a:solidFill>
          </p:grpSpPr>
          <p:sp>
            <p:nvSpPr>
              <p:cNvPr id="16" name="Freeform: Shape 15">
                <a:extLst>
                  <a:ext uri="{FF2B5EF4-FFF2-40B4-BE49-F238E27FC236}">
                    <a16:creationId xmlns:a16="http://schemas.microsoft.com/office/drawing/2014/main" id="{7989B046-9FE7-89D4-9D03-B54DDA0881BA}"/>
                  </a:ext>
                </a:extLst>
              </p:cNvPr>
              <p:cNvSpPr/>
              <p:nvPr/>
            </p:nvSpPr>
            <p:spPr>
              <a:xfrm>
                <a:off x="5110669" y="44520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id="{7A74AEDA-FEEF-4BF6-AEB0-01B8E8386CA3}"/>
                  </a:ext>
                </a:extLst>
              </p:cNvPr>
              <p:cNvSpPr/>
              <p:nvPr/>
            </p:nvSpPr>
            <p:spPr>
              <a:xfrm>
                <a:off x="5109051" y="458585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id="{C84AC994-39FD-8E4F-3FF4-A05323F825B5}"/>
                  </a:ext>
                </a:extLst>
              </p:cNvPr>
              <p:cNvSpPr/>
              <p:nvPr/>
            </p:nvSpPr>
            <p:spPr>
              <a:xfrm>
                <a:off x="5110669" y="47196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id="{F2121CDB-3D55-A668-2010-1F53146676A6}"/>
                  </a:ext>
                </a:extLst>
              </p:cNvPr>
              <p:cNvSpPr/>
              <p:nvPr/>
            </p:nvSpPr>
            <p:spPr>
              <a:xfrm>
                <a:off x="5109051" y="485350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id="{11390EEB-7720-A41D-1B79-3ADB4063C60B}"/>
                  </a:ext>
                </a:extLst>
              </p:cNvPr>
              <p:cNvSpPr/>
              <p:nvPr/>
            </p:nvSpPr>
            <p:spPr>
              <a:xfrm>
                <a:off x="5110669" y="498733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id="{42CC0A84-3D0C-60DB-4B37-3D365F35A1F6}"/>
                  </a:ext>
                </a:extLst>
              </p:cNvPr>
              <p:cNvSpPr/>
              <p:nvPr/>
            </p:nvSpPr>
            <p:spPr>
              <a:xfrm>
                <a:off x="5109051" y="512116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id="{232572C5-0A7D-3345-4242-FB0F70C6CC1A}"/>
                  </a:ext>
                </a:extLst>
              </p:cNvPr>
              <p:cNvSpPr/>
              <p:nvPr/>
            </p:nvSpPr>
            <p:spPr>
              <a:xfrm>
                <a:off x="5110669" y="525499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id="{A9FA86BD-EE6A-411F-A680-499CF72765C9}"/>
                  </a:ext>
                </a:extLst>
              </p:cNvPr>
              <p:cNvSpPr/>
              <p:nvPr/>
            </p:nvSpPr>
            <p:spPr>
              <a:xfrm>
                <a:off x="5110669" y="33813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id="{3F92EF37-BC23-4BC7-50A0-160B5AE0FD22}"/>
                  </a:ext>
                </a:extLst>
              </p:cNvPr>
              <p:cNvSpPr/>
              <p:nvPr/>
            </p:nvSpPr>
            <p:spPr>
              <a:xfrm>
                <a:off x="5109051" y="3515224"/>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id="{DB1F728F-4296-4EC7-0154-C96C7342943D}"/>
                  </a:ext>
                </a:extLst>
              </p:cNvPr>
              <p:cNvSpPr/>
              <p:nvPr/>
            </p:nvSpPr>
            <p:spPr>
              <a:xfrm>
                <a:off x="5110669" y="36490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id="{0BAAD0D8-2ED2-832A-CC08-BE0605E9E739}"/>
                  </a:ext>
                </a:extLst>
              </p:cNvPr>
              <p:cNvSpPr/>
              <p:nvPr/>
            </p:nvSpPr>
            <p:spPr>
              <a:xfrm>
                <a:off x="5109051" y="3782881"/>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id="{247410A6-29E4-F077-2F68-7EB734E8AAC4}"/>
                  </a:ext>
                </a:extLst>
              </p:cNvPr>
              <p:cNvSpPr/>
              <p:nvPr/>
            </p:nvSpPr>
            <p:spPr>
              <a:xfrm>
                <a:off x="5110669" y="39167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id="{4FA90653-D45C-207D-D521-090F0806CB0D}"/>
                  </a:ext>
                </a:extLst>
              </p:cNvPr>
              <p:cNvSpPr/>
              <p:nvPr/>
            </p:nvSpPr>
            <p:spPr>
              <a:xfrm>
                <a:off x="5109051" y="405053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id="{10601281-7229-FB4A-6B45-9561C6EACFC1}"/>
                  </a:ext>
                </a:extLst>
              </p:cNvPr>
              <p:cNvSpPr/>
              <p:nvPr/>
            </p:nvSpPr>
            <p:spPr>
              <a:xfrm>
                <a:off x="5110669" y="41843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id="{80942AA6-5A4F-CF9B-7E25-25EE7DEF040B}"/>
                  </a:ext>
                </a:extLst>
              </p:cNvPr>
              <p:cNvSpPr/>
              <p:nvPr/>
            </p:nvSpPr>
            <p:spPr>
              <a:xfrm>
                <a:off x="5109051" y="431819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Freeform: Shape 30">
                <a:extLst>
                  <a:ext uri="{FF2B5EF4-FFF2-40B4-BE49-F238E27FC236}">
                    <a16:creationId xmlns:a16="http://schemas.microsoft.com/office/drawing/2014/main" id="{3DFAD78E-C615-533A-84DA-179933CD44EA}"/>
                  </a:ext>
                </a:extLst>
              </p:cNvPr>
              <p:cNvSpPr/>
              <p:nvPr/>
            </p:nvSpPr>
            <p:spPr>
              <a:xfrm>
                <a:off x="5110669" y="2310768"/>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Freeform: Shape 31">
                <a:extLst>
                  <a:ext uri="{FF2B5EF4-FFF2-40B4-BE49-F238E27FC236}">
                    <a16:creationId xmlns:a16="http://schemas.microsoft.com/office/drawing/2014/main" id="{6F710F71-0DD3-9D6D-2A28-75EE9AF7CD6A}"/>
                  </a:ext>
                </a:extLst>
              </p:cNvPr>
              <p:cNvSpPr/>
              <p:nvPr/>
            </p:nvSpPr>
            <p:spPr>
              <a:xfrm>
                <a:off x="5109051" y="2444596"/>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id="{D4B74919-0705-1136-39AA-43A4BD30967B}"/>
                  </a:ext>
                </a:extLst>
              </p:cNvPr>
              <p:cNvSpPr/>
              <p:nvPr/>
            </p:nvSpPr>
            <p:spPr>
              <a:xfrm>
                <a:off x="5110669" y="2578425"/>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4" name="Freeform: Shape 33">
                <a:extLst>
                  <a:ext uri="{FF2B5EF4-FFF2-40B4-BE49-F238E27FC236}">
                    <a16:creationId xmlns:a16="http://schemas.microsoft.com/office/drawing/2014/main" id="{44974445-57A7-EE0A-69C9-4818FB6D4F9C}"/>
                  </a:ext>
                </a:extLst>
              </p:cNvPr>
              <p:cNvSpPr/>
              <p:nvPr/>
            </p:nvSpPr>
            <p:spPr>
              <a:xfrm>
                <a:off x="5109051" y="2712253"/>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5" name="Freeform: Shape 34">
                <a:extLst>
                  <a:ext uri="{FF2B5EF4-FFF2-40B4-BE49-F238E27FC236}">
                    <a16:creationId xmlns:a16="http://schemas.microsoft.com/office/drawing/2014/main" id="{220D8076-5241-6059-941F-22ECC8748EE9}"/>
                  </a:ext>
                </a:extLst>
              </p:cNvPr>
              <p:cNvSpPr/>
              <p:nvPr/>
            </p:nvSpPr>
            <p:spPr>
              <a:xfrm>
                <a:off x="5110669" y="2846082"/>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id="{624475C9-3722-053B-BCEB-B300F3EDB390}"/>
                  </a:ext>
                </a:extLst>
              </p:cNvPr>
              <p:cNvSpPr/>
              <p:nvPr/>
            </p:nvSpPr>
            <p:spPr>
              <a:xfrm>
                <a:off x="5109051" y="2979910"/>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7" name="Freeform: Shape 36">
                <a:extLst>
                  <a:ext uri="{FF2B5EF4-FFF2-40B4-BE49-F238E27FC236}">
                    <a16:creationId xmlns:a16="http://schemas.microsoft.com/office/drawing/2014/main" id="{5626BDD8-45EA-2428-84F8-EA42C73608E0}"/>
                  </a:ext>
                </a:extLst>
              </p:cNvPr>
              <p:cNvSpPr/>
              <p:nvPr/>
            </p:nvSpPr>
            <p:spPr>
              <a:xfrm>
                <a:off x="5110669" y="3113739"/>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8" name="Freeform: Shape 37">
                <a:extLst>
                  <a:ext uri="{FF2B5EF4-FFF2-40B4-BE49-F238E27FC236}">
                    <a16:creationId xmlns:a16="http://schemas.microsoft.com/office/drawing/2014/main" id="{61567E25-4EA5-D2DD-4865-60544BCE98A6}"/>
                  </a:ext>
                </a:extLst>
              </p:cNvPr>
              <p:cNvSpPr/>
              <p:nvPr/>
            </p:nvSpPr>
            <p:spPr>
              <a:xfrm>
                <a:off x="5109051" y="3247567"/>
                <a:ext cx="2228844" cy="11158"/>
              </a:xfrm>
              <a:custGeom>
                <a:avLst/>
                <a:gdLst>
                  <a:gd name="connsiteX0" fmla="*/ 0 w 2228844"/>
                  <a:gd name="connsiteY0" fmla="*/ 0 h 11158"/>
                  <a:gd name="connsiteX1" fmla="*/ 2228845 w 2228844"/>
                  <a:gd name="connsiteY1" fmla="*/ 0 h 11158"/>
                  <a:gd name="connsiteX2" fmla="*/ 2228845 w 2228844"/>
                  <a:gd name="connsiteY2" fmla="*/ 11158 h 11158"/>
                  <a:gd name="connsiteX3" fmla="*/ 0 w 2228844"/>
                  <a:gd name="connsiteY3" fmla="*/ 11158 h 11158"/>
                </a:gdLst>
                <a:ahLst/>
                <a:cxnLst>
                  <a:cxn ang="0">
                    <a:pos x="connsiteX0" y="connsiteY0"/>
                  </a:cxn>
                  <a:cxn ang="0">
                    <a:pos x="connsiteX1" y="connsiteY1"/>
                  </a:cxn>
                  <a:cxn ang="0">
                    <a:pos x="connsiteX2" y="connsiteY2"/>
                  </a:cxn>
                  <a:cxn ang="0">
                    <a:pos x="connsiteX3" y="connsiteY3"/>
                  </a:cxn>
                </a:cxnLst>
                <a:rect l="l" t="t" r="r" b="b"/>
                <a:pathLst>
                  <a:path w="2228844" h="11158">
                    <a:moveTo>
                      <a:pt x="0" y="0"/>
                    </a:moveTo>
                    <a:lnTo>
                      <a:pt x="2228845" y="0"/>
                    </a:lnTo>
                    <a:lnTo>
                      <a:pt x="2228845" y="11158"/>
                    </a:lnTo>
                    <a:lnTo>
                      <a:pt x="0" y="11158"/>
                    </a:lnTo>
                    <a:close/>
                  </a:path>
                </a:pathLst>
              </a:custGeom>
              <a:solidFill>
                <a:srgbClr val="D2D2D2"/>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14" name="Freeform: Shape 13">
              <a:extLst>
                <a:ext uri="{FF2B5EF4-FFF2-40B4-BE49-F238E27FC236}">
                  <a16:creationId xmlns:a16="http://schemas.microsoft.com/office/drawing/2014/main" id="{7A4E8D3F-C148-EAC8-F5F2-EFD955A6532F}"/>
                </a:ext>
              </a:extLst>
            </p:cNvPr>
            <p:cNvSpPr/>
            <p:nvPr/>
          </p:nvSpPr>
          <p:spPr>
            <a:xfrm>
              <a:off x="5220574" y="1723196"/>
              <a:ext cx="79328" cy="13382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8" y="133828"/>
                    <a:pt x="0" y="103870"/>
                    <a:pt x="0" y="66914"/>
                  </a:cubicBezTo>
                  <a:cubicBezTo>
                    <a:pt x="0" y="29959"/>
                    <a:pt x="29958"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id="{F4331DC0-A13C-977C-2268-FC8055C053AF}"/>
                </a:ext>
              </a:extLst>
            </p:cNvPr>
            <p:cNvSpPr/>
            <p:nvPr/>
          </p:nvSpPr>
          <p:spPr>
            <a:xfrm>
              <a:off x="7151506" y="1723197"/>
              <a:ext cx="76495" cy="125378"/>
            </a:xfrm>
            <a:custGeom>
              <a:avLst/>
              <a:gdLst>
                <a:gd name="connsiteX0" fmla="*/ 133828 w 133828"/>
                <a:gd name="connsiteY0" fmla="*/ 66914 h 133828"/>
                <a:gd name="connsiteX1" fmla="*/ 66914 w 133828"/>
                <a:gd name="connsiteY1" fmla="*/ 133828 h 133828"/>
                <a:gd name="connsiteX2" fmla="*/ 0 w 133828"/>
                <a:gd name="connsiteY2" fmla="*/ 66914 h 133828"/>
                <a:gd name="connsiteX3" fmla="*/ 66914 w 133828"/>
                <a:gd name="connsiteY3" fmla="*/ 0 h 133828"/>
                <a:gd name="connsiteX4" fmla="*/ 133828 w 133828"/>
                <a:gd name="connsiteY4" fmla="*/ 66914 h 13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8" h="133828">
                  <a:moveTo>
                    <a:pt x="133828" y="66914"/>
                  </a:moveTo>
                  <a:cubicBezTo>
                    <a:pt x="133828" y="103870"/>
                    <a:pt x="103870" y="133828"/>
                    <a:pt x="66914" y="133828"/>
                  </a:cubicBezTo>
                  <a:cubicBezTo>
                    <a:pt x="29959" y="133828"/>
                    <a:pt x="0" y="103870"/>
                    <a:pt x="0" y="66914"/>
                  </a:cubicBezTo>
                  <a:cubicBezTo>
                    <a:pt x="0" y="29959"/>
                    <a:pt x="29959" y="0"/>
                    <a:pt x="66914" y="0"/>
                  </a:cubicBezTo>
                  <a:cubicBezTo>
                    <a:pt x="103870" y="0"/>
                    <a:pt x="133828" y="29959"/>
                    <a:pt x="133828" y="66914"/>
                  </a:cubicBezTo>
                  <a:close/>
                </a:path>
              </a:pathLst>
            </a:custGeom>
            <a:solidFill>
              <a:srgbClr val="505050"/>
            </a:solidFill>
            <a:ln w="11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39" name="Content Placeholder 3">
            <a:extLst>
              <a:ext uri="{FF2B5EF4-FFF2-40B4-BE49-F238E27FC236}">
                <a16:creationId xmlns:a16="http://schemas.microsoft.com/office/drawing/2014/main" id="{F04935A2-2CF7-B04E-C822-AA0CC9E607A0}"/>
              </a:ext>
            </a:extLst>
          </p:cNvPr>
          <p:cNvSpPr>
            <a:spLocks noGrp="1"/>
          </p:cNvSpPr>
          <p:nvPr>
            <p:ph idx="1"/>
          </p:nvPr>
        </p:nvSpPr>
        <p:spPr>
          <a:xfrm>
            <a:off x="1371772" y="1806441"/>
            <a:ext cx="5177976" cy="4208623"/>
          </a:xfrm>
        </p:spPr>
        <p:txBody>
          <a:bodyPr>
            <a:normAutofit/>
          </a:bodyPr>
          <a:lstStyle/>
          <a:p>
            <a:pPr algn="l" rtl="0" fontAlgn="base">
              <a:lnSpc>
                <a:spcPct val="110000"/>
              </a:lnSpc>
              <a:spcAft>
                <a:spcPts val="1200"/>
              </a:spcAft>
            </a:pPr>
            <a:r>
              <a:rPr lang="en-US" sz="2000">
                <a:solidFill>
                  <a:srgbClr val="000000"/>
                </a:solidFill>
                <a:latin typeface="Arial Rounded MT Bold" panose="020F0704030504030204" pitchFamily="34" charset="0"/>
              </a:rPr>
              <a:t>Alex assisted with data entry and other administrative tasks for 6 hours and 13 minutes this week: </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a:t>
            </a:r>
          </a:p>
          <a:p>
            <a:pPr marL="671513" lvl="1" indent="-285750" fontAlgn="base">
              <a:lnSpc>
                <a:spcPct val="110000"/>
              </a:lnSpc>
            </a:pPr>
            <a:r>
              <a:rPr lang="en-US" sz="1800">
                <a:solidFill>
                  <a:srgbClr val="000000"/>
                </a:solidFill>
                <a:latin typeface="Arial Rounded MT Bold" panose="020F0704030504030204" pitchFamily="34" charset="0"/>
              </a:rPr>
              <a:t>Wednesday: 2 hours and 13 minutes</a:t>
            </a:r>
          </a:p>
          <a:p>
            <a:pPr fontAlgn="base">
              <a:lnSpc>
                <a:spcPct val="110000"/>
              </a:lnSpc>
            </a:pPr>
            <a:endParaRPr lang="en-US" sz="1800">
              <a:solidFill>
                <a:srgbClr val="000000"/>
              </a:solidFill>
              <a:latin typeface="Arial Rounded MT Bold" panose="020F0704030504030204" pitchFamily="34" charset="0"/>
            </a:endParaRPr>
          </a:p>
          <a:p>
            <a:pPr fontAlgn="base">
              <a:lnSpc>
                <a:spcPct val="110000"/>
              </a:lnSpc>
            </a:pPr>
            <a:r>
              <a:rPr lang="en-US" sz="2000">
                <a:solidFill>
                  <a:srgbClr val="000000"/>
                </a:solidFill>
                <a:latin typeface="Arial Rounded MT Bold" panose="020F0704030504030204" pitchFamily="34" charset="0"/>
              </a:rPr>
              <a:t>Alex helped prepare for and run two group sessions.</a:t>
            </a:r>
          </a:p>
          <a:p>
            <a:pPr marL="671513" lvl="1" indent="-285750" fontAlgn="base">
              <a:lnSpc>
                <a:spcPct val="110000"/>
              </a:lnSpc>
            </a:pPr>
            <a:r>
              <a:rPr lang="en-US" sz="1800">
                <a:solidFill>
                  <a:srgbClr val="000000"/>
                </a:solidFill>
                <a:latin typeface="Arial Rounded MT Bold" panose="020F0704030504030204" pitchFamily="34" charset="0"/>
              </a:rPr>
              <a:t>Monday: 2 hours</a:t>
            </a:r>
          </a:p>
          <a:p>
            <a:pPr marL="671513" lvl="1" indent="-285750" fontAlgn="base">
              <a:lnSpc>
                <a:spcPct val="110000"/>
              </a:lnSpc>
            </a:pPr>
            <a:r>
              <a:rPr lang="en-US" sz="1800">
                <a:solidFill>
                  <a:srgbClr val="000000"/>
                </a:solidFill>
                <a:latin typeface="Arial Rounded MT Bold" panose="020F0704030504030204" pitchFamily="34" charset="0"/>
              </a:rPr>
              <a:t>Tuesday: 2 hours and 34 minutes</a:t>
            </a:r>
          </a:p>
          <a:p>
            <a:pPr fontAlgn="base">
              <a:lnSpc>
                <a:spcPct val="110000"/>
              </a:lnSpc>
            </a:pPr>
            <a:endParaRPr lang="en-US" sz="675">
              <a:solidFill>
                <a:srgbClr val="000000"/>
              </a:solidFill>
              <a:latin typeface="Arial Rounded MT Bold" panose="020F0704030504030204" pitchFamily="34" charset="0"/>
            </a:endParaRPr>
          </a:p>
        </p:txBody>
      </p:sp>
      <p:cxnSp>
        <p:nvCxnSpPr>
          <p:cNvPr id="41" name="Straight Arrow Connector 40">
            <a:extLst>
              <a:ext uri="{FF2B5EF4-FFF2-40B4-BE49-F238E27FC236}">
                <a16:creationId xmlns:a16="http://schemas.microsoft.com/office/drawing/2014/main" id="{0A2534FE-A189-F6A7-5233-C6A1B188F8B8}"/>
              </a:ext>
              <a:ext uri="{C183D7F6-B498-43B3-948B-1728B52AA6E4}">
                <adec:decorative xmlns:adec="http://schemas.microsoft.com/office/drawing/2017/decorative" val="1"/>
              </a:ext>
            </a:extLst>
          </p:cNvPr>
          <p:cNvCxnSpPr>
            <a:cxnSpLocks/>
          </p:cNvCxnSpPr>
          <p:nvPr/>
        </p:nvCxnSpPr>
        <p:spPr>
          <a:xfrm>
            <a:off x="6037757" y="269071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BF83E8B-C61B-3A72-6D03-0E1C1B29420C}"/>
              </a:ext>
            </a:extLst>
          </p:cNvPr>
          <p:cNvSpPr txBox="1"/>
          <p:nvPr/>
        </p:nvSpPr>
        <p:spPr>
          <a:xfrm>
            <a:off x="7164196" y="2275213"/>
            <a:ext cx="45753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Arial Rounded MT Bold" panose="020F0704030504030204" pitchFamily="34" charset="0"/>
              </a:rPr>
              <a:t>Administrative Tasks (non-Recovery Coaching)</a:t>
            </a:r>
            <a:endParaRPr kumimoji="0" lang="en-US" sz="2400" b="0" i="0" u="none" strike="noStrike" kern="1200" cap="none" spc="0" normalizeH="0" baseline="0" noProof="0">
              <a:ln>
                <a:noFill/>
              </a:ln>
              <a:solidFill>
                <a:srgbClr val="3095B4"/>
              </a:solidFill>
              <a:effectLst/>
              <a:uLnTx/>
              <a:uFillTx/>
              <a:latin typeface="Arial Rounded MT Bold" panose="020F0704030504030204" pitchFamily="34" charset="0"/>
            </a:endParaRPr>
          </a:p>
        </p:txBody>
      </p:sp>
      <p:cxnSp>
        <p:nvCxnSpPr>
          <p:cNvPr id="43" name="Straight Arrow Connector 42">
            <a:extLst>
              <a:ext uri="{FF2B5EF4-FFF2-40B4-BE49-F238E27FC236}">
                <a16:creationId xmlns:a16="http://schemas.microsoft.com/office/drawing/2014/main" id="{C74A2751-8871-7A8A-11B1-71BD0D9DD759}"/>
              </a:ext>
              <a:ext uri="{C183D7F6-B498-43B3-948B-1728B52AA6E4}">
                <adec:decorative xmlns:adec="http://schemas.microsoft.com/office/drawing/2017/decorative" val="1"/>
              </a:ext>
            </a:extLst>
          </p:cNvPr>
          <p:cNvCxnSpPr>
            <a:cxnSpLocks/>
          </p:cNvCxnSpPr>
          <p:nvPr/>
        </p:nvCxnSpPr>
        <p:spPr>
          <a:xfrm>
            <a:off x="6037757" y="5025522"/>
            <a:ext cx="11264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6F9B7EF-612F-0981-5BA7-D2AAFFC97683}"/>
              </a:ext>
            </a:extLst>
          </p:cNvPr>
          <p:cNvSpPr txBox="1"/>
          <p:nvPr/>
        </p:nvSpPr>
        <p:spPr>
          <a:xfrm>
            <a:off x="7164196" y="4610023"/>
            <a:ext cx="45753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Arial Rounded MT Bold" panose="020F0704030504030204" pitchFamily="34" charset="0"/>
              </a:rPr>
              <a:t>Group Facilitation and Resource Provision</a:t>
            </a:r>
            <a:endParaRPr kumimoji="0" lang="en-US" sz="2400" b="0" i="0" u="none" strike="noStrike" kern="1200" cap="none" spc="0" normalizeH="0" baseline="0" noProof="0">
              <a:ln>
                <a:noFill/>
              </a:ln>
              <a:solidFill>
                <a:srgbClr val="3095B4"/>
              </a:solidFill>
              <a:effectLst/>
              <a:uLnTx/>
              <a:uFillTx/>
              <a:latin typeface="Arial Rounded MT Bold" panose="020F0704030504030204" pitchFamily="34" charset="0"/>
            </a:endParaRPr>
          </a:p>
        </p:txBody>
      </p:sp>
      <p:sp>
        <p:nvSpPr>
          <p:cNvPr id="3" name="TextBox 2">
            <a:extLst>
              <a:ext uri="{FF2B5EF4-FFF2-40B4-BE49-F238E27FC236}">
                <a16:creationId xmlns:a16="http://schemas.microsoft.com/office/drawing/2014/main" id="{D3D7CC00-B343-FAC0-092F-E5D7C88E703F}"/>
              </a:ext>
            </a:extLst>
          </p:cNvPr>
          <p:cNvSpPr txBox="1"/>
          <p:nvPr/>
        </p:nvSpPr>
        <p:spPr>
          <a:xfrm>
            <a:off x="7327099" y="1119064"/>
            <a:ext cx="4244791" cy="923330"/>
          </a:xfrm>
          <a:prstGeom prst="rect">
            <a:avLst/>
          </a:prstGeom>
          <a:noFill/>
        </p:spPr>
        <p:txBody>
          <a:bodyPr wrap="square" lIns="91440" tIns="45720" rIns="91440" bIns="45720" anchor="t">
            <a:spAutoFit/>
          </a:bodyPr>
          <a:lstStyle/>
          <a:p>
            <a:r>
              <a:rPr lang="en-US">
                <a:solidFill>
                  <a:schemeClr val="accent1"/>
                </a:solidFill>
                <a:latin typeface="Arial Rounded MT Bold"/>
              </a:rPr>
              <a:t>Round up or down to the nearest 15-minute</a:t>
            </a:r>
            <a:r>
              <a:rPr lang="en-US" sz="1800">
                <a:solidFill>
                  <a:schemeClr val="accent1"/>
                </a:solidFill>
                <a:latin typeface="Arial Rounded MT Bold"/>
              </a:rPr>
              <a:t> </a:t>
            </a:r>
            <a:r>
              <a:rPr lang="en-US">
                <a:solidFill>
                  <a:schemeClr val="accent1"/>
                </a:solidFill>
                <a:latin typeface="Arial Rounded MT Bold"/>
              </a:rPr>
              <a:t>increment</a:t>
            </a:r>
            <a:r>
              <a:rPr lang="en-US" sz="1800">
                <a:solidFill>
                  <a:schemeClr val="accent1"/>
                </a:solidFill>
                <a:latin typeface="Arial Rounded MT Bold"/>
              </a:rPr>
              <a:t>, as </a:t>
            </a:r>
            <a:r>
              <a:rPr lang="en-US">
                <a:solidFill>
                  <a:schemeClr val="accent1"/>
                </a:solidFill>
                <a:latin typeface="Arial Rounded MT Bold"/>
              </a:rPr>
              <a:t>a fraction</a:t>
            </a:r>
            <a:r>
              <a:rPr lang="en-US" sz="1800">
                <a:solidFill>
                  <a:schemeClr val="accent1"/>
                </a:solidFill>
                <a:latin typeface="Arial Rounded MT Bold"/>
              </a:rPr>
              <a:t> of an hour </a:t>
            </a:r>
            <a:endParaRPr lang="en-US">
              <a:solidFill>
                <a:schemeClr val="accent1"/>
              </a:solidFill>
              <a:latin typeface="Arial Rounded MT Bold"/>
            </a:endParaRPr>
          </a:p>
        </p:txBody>
      </p:sp>
      <p:sp>
        <p:nvSpPr>
          <p:cNvPr id="4" name="TextBox 3">
            <a:extLst>
              <a:ext uri="{FF2B5EF4-FFF2-40B4-BE49-F238E27FC236}">
                <a16:creationId xmlns:a16="http://schemas.microsoft.com/office/drawing/2014/main" id="{CA3B8B8F-7A88-FE74-D555-003018F1C6A1}"/>
              </a:ext>
            </a:extLst>
          </p:cNvPr>
          <p:cNvSpPr txBox="1"/>
          <p:nvPr/>
        </p:nvSpPr>
        <p:spPr>
          <a:xfrm>
            <a:off x="7495032" y="3132014"/>
            <a:ext cx="3477768" cy="1015663"/>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accent1"/>
                </a:solidFill>
                <a:latin typeface="Arial Rounded MT Bold" panose="020F0704030504030204" pitchFamily="34" charset="0"/>
              </a:rPr>
              <a:t>Monday: 2</a:t>
            </a:r>
          </a:p>
          <a:p>
            <a:pPr marL="285750" indent="-285750">
              <a:buFont typeface="Arial" panose="020B0604020202020204" pitchFamily="34" charset="0"/>
              <a:buChar char="•"/>
            </a:pPr>
            <a:r>
              <a:rPr lang="en-US" sz="2000">
                <a:solidFill>
                  <a:schemeClr val="accent1"/>
                </a:solidFill>
                <a:latin typeface="Arial Rounded MT Bold" panose="020F0704030504030204" pitchFamily="34" charset="0"/>
              </a:rPr>
              <a:t>Tuesday: 2</a:t>
            </a:r>
          </a:p>
          <a:p>
            <a:pPr marL="285750" indent="-285750">
              <a:buFont typeface="Arial" panose="020B0604020202020204" pitchFamily="34" charset="0"/>
              <a:buChar char="•"/>
            </a:pPr>
            <a:r>
              <a:rPr lang="en-US" sz="2000">
                <a:solidFill>
                  <a:schemeClr val="accent1"/>
                </a:solidFill>
                <a:latin typeface="Arial Rounded MT Bold" panose="020F0704030504030204" pitchFamily="34" charset="0"/>
              </a:rPr>
              <a:t>Wednesday: 2.25 </a:t>
            </a:r>
          </a:p>
        </p:txBody>
      </p:sp>
      <p:sp>
        <p:nvSpPr>
          <p:cNvPr id="7" name="TextBox 6">
            <a:extLst>
              <a:ext uri="{FF2B5EF4-FFF2-40B4-BE49-F238E27FC236}">
                <a16:creationId xmlns:a16="http://schemas.microsoft.com/office/drawing/2014/main" id="{0C8A3D2D-D119-251D-9A3C-3CBED4EDD8BD}"/>
              </a:ext>
            </a:extLst>
          </p:cNvPr>
          <p:cNvSpPr txBox="1"/>
          <p:nvPr/>
        </p:nvSpPr>
        <p:spPr>
          <a:xfrm>
            <a:off x="7495032" y="5369214"/>
            <a:ext cx="3477768" cy="707886"/>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accent1"/>
                </a:solidFill>
                <a:latin typeface="Arial Rounded MT Bold" panose="020F0704030504030204" pitchFamily="34" charset="0"/>
              </a:rPr>
              <a:t>Monday: 2</a:t>
            </a:r>
          </a:p>
          <a:p>
            <a:pPr marL="285750" indent="-285750">
              <a:buFont typeface="Arial" panose="020B0604020202020204" pitchFamily="34" charset="0"/>
              <a:buChar char="•"/>
            </a:pPr>
            <a:r>
              <a:rPr lang="en-US" sz="2000">
                <a:solidFill>
                  <a:schemeClr val="accent1"/>
                </a:solidFill>
                <a:latin typeface="Arial Rounded MT Bold" panose="020F0704030504030204" pitchFamily="34" charset="0"/>
              </a:rPr>
              <a:t>Tuesday: 2.5</a:t>
            </a:r>
          </a:p>
        </p:txBody>
      </p:sp>
      <p:sp>
        <p:nvSpPr>
          <p:cNvPr id="6" name="Footer Placeholder 5">
            <a:extLst>
              <a:ext uri="{FF2B5EF4-FFF2-40B4-BE49-F238E27FC236}">
                <a16:creationId xmlns:a16="http://schemas.microsoft.com/office/drawing/2014/main" id="{874A665F-2F3B-20F7-AB2E-006FD607754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0D5469D8-1608-1CA3-4751-687DFD992F5F}"/>
              </a:ext>
            </a:extLst>
          </p:cNvPr>
          <p:cNvSpPr>
            <a:spLocks noGrp="1"/>
          </p:cNvSpPr>
          <p:nvPr>
            <p:ph type="sldNum" sz="quarter" idx="4"/>
          </p:nvPr>
        </p:nvSpPr>
        <p:spPr/>
        <p:txBody>
          <a:bodyPr/>
          <a:lstStyle/>
          <a:p>
            <a:fld id="{820DBD16-8F52-45AC-8998-73485FE4613D}" type="slidenum">
              <a:rPr lang="en-US" smtClean="0"/>
              <a:pPr/>
              <a:t>22</a:t>
            </a:fld>
            <a:endParaRPr lang="en-US"/>
          </a:p>
        </p:txBody>
      </p:sp>
    </p:spTree>
    <p:extLst>
      <p:ext uri="{BB962C8B-B14F-4D97-AF65-F5344CB8AC3E}">
        <p14:creationId xmlns:p14="http://schemas.microsoft.com/office/powerpoint/2010/main" val="22150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DBFE-7EF8-FEE5-EFC3-2A70C4A3F989}"/>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US"/>
              <a:t>Example 3</a:t>
            </a:r>
          </a:p>
        </p:txBody>
      </p:sp>
      <p:pic>
        <p:nvPicPr>
          <p:cNvPr id="15" name="Screen Recording 14" descr="Screen recording of how to enter the example into the word version of the time study tool">
            <a:hlinkClick r:id="" action="ppaction://media"/>
            <a:extLst>
              <a:ext uri="{FF2B5EF4-FFF2-40B4-BE49-F238E27FC236}">
                <a16:creationId xmlns:a16="http://schemas.microsoft.com/office/drawing/2014/main" id="{9AB2ABD3-8DE5-22FF-6594-752E8D31B2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605" y="406003"/>
            <a:ext cx="8420100" cy="5829300"/>
          </a:xfrm>
          <a:prstGeom prst="rect">
            <a:avLst/>
          </a:prstGeom>
        </p:spPr>
      </p:pic>
      <p:sp>
        <p:nvSpPr>
          <p:cNvPr id="10" name="TextBox 9">
            <a:extLst>
              <a:ext uri="{FF2B5EF4-FFF2-40B4-BE49-F238E27FC236}">
                <a16:creationId xmlns:a16="http://schemas.microsoft.com/office/drawing/2014/main" id="{5CEF79BC-91FC-1F73-589B-E93E0AA29A80}"/>
              </a:ext>
            </a:extLst>
          </p:cNvPr>
          <p:cNvSpPr txBox="1"/>
          <p:nvPr/>
        </p:nvSpPr>
        <p:spPr>
          <a:xfrm>
            <a:off x="8734097" y="908070"/>
            <a:ext cx="3457903" cy="2031325"/>
          </a:xfrm>
          <a:prstGeom prst="rect">
            <a:avLst/>
          </a:prstGeom>
          <a:noFill/>
        </p:spPr>
        <p:txBody>
          <a:bodyPr wrap="square">
            <a:spAutoFit/>
          </a:bodyPr>
          <a:lstStyle/>
          <a:p>
            <a:r>
              <a:rPr lang="en-US" sz="1800">
                <a:latin typeface="Franklin Gothic Medium"/>
              </a:rPr>
              <a:t>Alex is a </a:t>
            </a:r>
            <a:r>
              <a:rPr lang="en-US" sz="1800">
                <a:highlight>
                  <a:srgbClr val="FFFF00"/>
                </a:highlight>
                <a:latin typeface="Franklin Gothic Medium"/>
              </a:rPr>
              <a:t>volunteer</a:t>
            </a:r>
            <a:r>
              <a:rPr lang="en-US" sz="1800">
                <a:latin typeface="Franklin Gothic Medium"/>
              </a:rPr>
              <a:t> at the recovery center and worked </a:t>
            </a:r>
            <a:r>
              <a:rPr lang="en-US">
                <a:latin typeface="Franklin Gothic Medium"/>
              </a:rPr>
              <a:t>approximately </a:t>
            </a:r>
            <a:r>
              <a:rPr lang="en-US" sz="1800">
                <a:latin typeface="Franklin Gothic Medium"/>
              </a:rPr>
              <a:t>11 hours this </a:t>
            </a:r>
            <a:r>
              <a:rPr lang="en-US" sz="1800" u="sng">
                <a:latin typeface="Franklin Gothic Medium"/>
              </a:rPr>
              <a:t>week</a:t>
            </a:r>
            <a:r>
              <a:rPr lang="en-US" sz="1800">
                <a:latin typeface="Franklin Gothic Medium"/>
              </a:rPr>
              <a:t> from Monday - Wednesday. They primarily supported administrative tasks and assisted with group activities. </a:t>
            </a:r>
          </a:p>
        </p:txBody>
      </p:sp>
      <p:pic>
        <p:nvPicPr>
          <p:cNvPr id="8" name="Picture 7" descr="Example outlining how much time Alex spent on administrative tasks and group facilitation activities">
            <a:extLst>
              <a:ext uri="{FF2B5EF4-FFF2-40B4-BE49-F238E27FC236}">
                <a16:creationId xmlns:a16="http://schemas.microsoft.com/office/drawing/2014/main" id="{A50AC518-0198-4012-6DC7-14A0929E8C0D}"/>
              </a:ext>
            </a:extLst>
          </p:cNvPr>
          <p:cNvPicPr>
            <a:picLocks noChangeAspect="1"/>
          </p:cNvPicPr>
          <p:nvPr/>
        </p:nvPicPr>
        <p:blipFill>
          <a:blip r:embed="rId5"/>
          <a:stretch>
            <a:fillRect/>
          </a:stretch>
        </p:blipFill>
        <p:spPr>
          <a:xfrm>
            <a:off x="8771333" y="2939395"/>
            <a:ext cx="2941226" cy="2872826"/>
          </a:xfrm>
          <a:prstGeom prst="rect">
            <a:avLst/>
          </a:prstGeom>
        </p:spPr>
      </p:pic>
      <p:sp>
        <p:nvSpPr>
          <p:cNvPr id="11" name="Rectangle 10">
            <a:extLst>
              <a:ext uri="{FF2B5EF4-FFF2-40B4-BE49-F238E27FC236}">
                <a16:creationId xmlns:a16="http://schemas.microsoft.com/office/drawing/2014/main" id="{C76618B4-BF43-0332-6689-8DA52B990C06}"/>
              </a:ext>
              <a:ext uri="{C183D7F6-B498-43B3-948B-1728B52AA6E4}">
                <adec:decorative xmlns:adec="http://schemas.microsoft.com/office/drawing/2017/decorative" val="1"/>
              </a:ext>
            </a:extLst>
          </p:cNvPr>
          <p:cNvSpPr/>
          <p:nvPr/>
        </p:nvSpPr>
        <p:spPr>
          <a:xfrm>
            <a:off x="8610600" y="691376"/>
            <a:ext cx="3536795" cy="5258554"/>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7BE314CA-E033-3020-DF4A-B8BC059616B9}"/>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8EFB44F0-3E90-C05A-B1B2-3C075EE0A6DA}"/>
              </a:ext>
            </a:extLst>
          </p:cNvPr>
          <p:cNvSpPr>
            <a:spLocks noGrp="1"/>
          </p:cNvSpPr>
          <p:nvPr>
            <p:ph type="sldNum" sz="quarter" idx="4"/>
          </p:nvPr>
        </p:nvSpPr>
        <p:spPr/>
        <p:txBody>
          <a:bodyPr/>
          <a:lstStyle/>
          <a:p>
            <a:fld id="{820DBD16-8F52-45AC-8998-73485FE4613D}" type="slidenum">
              <a:rPr lang="en-US" smtClean="0"/>
              <a:pPr/>
              <a:t>23</a:t>
            </a:fld>
            <a:endParaRPr lang="en-US"/>
          </a:p>
        </p:txBody>
      </p:sp>
    </p:spTree>
    <p:extLst>
      <p:ext uri="{BB962C8B-B14F-4D97-AF65-F5344CB8AC3E}">
        <p14:creationId xmlns:p14="http://schemas.microsoft.com/office/powerpoint/2010/main" val="1347877293"/>
      </p:ext>
    </p:extLst>
  </p:cSld>
  <p:clrMapOvr>
    <a:masterClrMapping/>
  </p:clrMapOvr>
  <mc:AlternateContent xmlns:mc="http://schemas.openxmlformats.org/markup-compatibility/2006">
    <mc:Choice xmlns:p14="http://schemas.microsoft.com/office/powerpoint/2010/main" Requires="p14">
      <p:transition spd="slow" p14:dur="2000" advTm="10180"/>
    </mc:Choice>
    <mc:Fallback>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17007B2D-0106-76EB-8A00-993721A7369F}"/>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 2</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a:t>
            </a:r>
          </a:p>
        </p:txBody>
      </p:sp>
      <p:sp>
        <p:nvSpPr>
          <p:cNvPr id="3" name="TextBox 2">
            <a:extLst>
              <a:ext uri="{FF2B5EF4-FFF2-40B4-BE49-F238E27FC236}">
                <a16:creationId xmlns:a16="http://schemas.microsoft.com/office/drawing/2014/main" id="{60D35321-F7EF-E4FC-7830-5F6D7C92C429}"/>
              </a:ext>
            </a:extLst>
          </p:cNvPr>
          <p:cNvSpPr txBox="1"/>
          <p:nvPr/>
        </p:nvSpPr>
        <p:spPr>
          <a:xfrm>
            <a:off x="540327" y="1240971"/>
            <a:ext cx="5620988"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mj-lt"/>
              <a:buAutoNum type="arabicParenR" startAt="5"/>
            </a:pPr>
            <a:r>
              <a:rPr lang="en-US">
                <a:latin typeface="Franklin Gothic Medium" panose="020B0603020102020204" pitchFamily="34" charset="0"/>
              </a:rPr>
              <a:t>For each activity listed in the of the “Time Spent per Activity” table, enter the total amount of time you spent on the activity each day. Report your time in 15-minute increments as fractions of an hour (e.g., 0.25, 0.5, 0.75, 1, etc.)</a:t>
            </a:r>
          </a:p>
          <a:p>
            <a:pPr marL="285750" indent="-285750">
              <a:spcAft>
                <a:spcPts val="1200"/>
              </a:spcAft>
              <a:buFont typeface="Arial"/>
              <a:buChar char="•"/>
            </a:pPr>
            <a:r>
              <a:rPr lang="en-US">
                <a:latin typeface="Franklin Gothic Medium" panose="020B0603020102020204" pitchFamily="34" charset="0"/>
              </a:rPr>
              <a:t>If you did not work on a specific date, do not complete the row. </a:t>
            </a:r>
          </a:p>
          <a:p>
            <a:pPr marL="285750" indent="-285750">
              <a:spcAft>
                <a:spcPts val="1200"/>
              </a:spcAft>
              <a:buFont typeface="Arial"/>
              <a:buChar char="•"/>
            </a:pPr>
            <a:r>
              <a:rPr lang="en-US">
                <a:latin typeface="Franklin Gothic Medium" panose="020B0603020102020204" pitchFamily="34" charset="0"/>
              </a:rPr>
              <a:t>Please round down or up to the </a:t>
            </a:r>
            <a:r>
              <a:rPr lang="en-US" u="sng">
                <a:latin typeface="Franklin Gothic Medium" panose="020B0603020102020204" pitchFamily="34" charset="0"/>
              </a:rPr>
              <a:t>nearest 15-minute increment</a:t>
            </a:r>
            <a:r>
              <a:rPr lang="en-US">
                <a:latin typeface="Franklin Gothic Medium" panose="020B0603020102020204" pitchFamily="34" charset="0"/>
              </a:rPr>
              <a:t>.</a:t>
            </a:r>
          </a:p>
          <a:p>
            <a:pPr marL="285750" indent="-285750">
              <a:spcAft>
                <a:spcPts val="1200"/>
              </a:spcAft>
              <a:buFont typeface="Arial"/>
              <a:buChar char="•"/>
            </a:pPr>
            <a:r>
              <a:rPr lang="en-US">
                <a:latin typeface="Franklin Gothic Medium" panose="020B0603020102020204" pitchFamily="34" charset="0"/>
              </a:rPr>
              <a:t>The categories may not describe all your work; it is okay if your hours worked is more than the total time indicated in each column for each day.</a:t>
            </a:r>
          </a:p>
          <a:p>
            <a:pPr marL="457200"/>
            <a:endParaRPr lang="en-US" sz="1600" b="1">
              <a:latin typeface="Franklin Gothic Book"/>
            </a:endParaRPr>
          </a:p>
        </p:txBody>
      </p:sp>
      <p:pic>
        <p:nvPicPr>
          <p:cNvPr id="9" name="Picture 8" descr="Screenshot of the word template version of the time study form">
            <a:extLst>
              <a:ext uri="{FF2B5EF4-FFF2-40B4-BE49-F238E27FC236}">
                <a16:creationId xmlns:a16="http://schemas.microsoft.com/office/drawing/2014/main" id="{03BB140A-7F2A-EE60-B8AD-0098C6602E6F}"/>
              </a:ext>
            </a:extLst>
          </p:cNvPr>
          <p:cNvPicPr>
            <a:picLocks noChangeAspect="1"/>
          </p:cNvPicPr>
          <p:nvPr/>
        </p:nvPicPr>
        <p:blipFill>
          <a:blip r:embed="rId2"/>
          <a:stretch>
            <a:fillRect/>
          </a:stretch>
        </p:blipFill>
        <p:spPr>
          <a:xfrm>
            <a:off x="6834413" y="1476601"/>
            <a:ext cx="5127173" cy="3696155"/>
          </a:xfrm>
          <a:prstGeom prst="rect">
            <a:avLst/>
          </a:prstGeom>
        </p:spPr>
      </p:pic>
      <p:sp>
        <p:nvSpPr>
          <p:cNvPr id="10" name="Rectangle 9" descr="box highlighting the lower section of the time study form">
            <a:extLst>
              <a:ext uri="{FF2B5EF4-FFF2-40B4-BE49-F238E27FC236}">
                <a16:creationId xmlns:a16="http://schemas.microsoft.com/office/drawing/2014/main" id="{1D7C60FA-513E-C5AA-0F89-571D08330A8C}"/>
              </a:ext>
            </a:extLst>
          </p:cNvPr>
          <p:cNvSpPr/>
          <p:nvPr/>
        </p:nvSpPr>
        <p:spPr>
          <a:xfrm>
            <a:off x="6830785" y="3140527"/>
            <a:ext cx="5132612" cy="194854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3</a:t>
            </a:fld>
            <a:endParaRPr lang="en-US"/>
          </a:p>
        </p:txBody>
      </p:sp>
      <p:sp>
        <p:nvSpPr>
          <p:cNvPr id="11" name="Arrow: Right 10">
            <a:extLst>
              <a:ext uri="{FF2B5EF4-FFF2-40B4-BE49-F238E27FC236}">
                <a16:creationId xmlns:a16="http://schemas.microsoft.com/office/drawing/2014/main" id="{655D92E6-0858-F416-FD3D-B57191E19D2A}"/>
              </a:ext>
              <a:ext uri="{C183D7F6-B498-43B3-948B-1728B52AA6E4}">
                <adec:decorative xmlns:adec="http://schemas.microsoft.com/office/drawing/2017/decorative" val="1"/>
              </a:ext>
            </a:extLst>
          </p:cNvPr>
          <p:cNvSpPr/>
          <p:nvPr/>
        </p:nvSpPr>
        <p:spPr>
          <a:xfrm rot="1560000">
            <a:off x="6225904" y="3107353"/>
            <a:ext cx="597408" cy="203418"/>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84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D187A-9E8C-41B9-068B-7AFCE2D4A215}"/>
              </a:ext>
            </a:extLst>
          </p:cNvPr>
          <p:cNvSpPr txBox="1">
            <a:spLocks noGrp="1"/>
          </p:cNvSpPr>
          <p:nvPr>
            <p:ph type="title" idx="4294967295"/>
          </p:nvPr>
        </p:nvSpPr>
        <p:spPr>
          <a:xfrm>
            <a:off x="375556" y="163285"/>
            <a:ext cx="1034786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How to Calculate Time Spent (15-minute increments, as fractions of an hour)</a:t>
            </a:r>
          </a:p>
        </p:txBody>
      </p:sp>
      <p:sp>
        <p:nvSpPr>
          <p:cNvPr id="3" name="Oval 2">
            <a:extLst>
              <a:ext uri="{FF2B5EF4-FFF2-40B4-BE49-F238E27FC236}">
                <a16:creationId xmlns:a16="http://schemas.microsoft.com/office/drawing/2014/main" id="{945C6998-4A40-FA41-D34A-ABA91FEF1DB0}"/>
              </a:ext>
            </a:extLst>
          </p:cNvPr>
          <p:cNvSpPr/>
          <p:nvPr/>
        </p:nvSpPr>
        <p:spPr>
          <a:xfrm>
            <a:off x="2443975" y="712557"/>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9" name="Oval 8">
            <a:extLst>
              <a:ext uri="{FF2B5EF4-FFF2-40B4-BE49-F238E27FC236}">
                <a16:creationId xmlns:a16="http://schemas.microsoft.com/office/drawing/2014/main" id="{A522BEA5-6387-160C-55C6-AEEFBC507DB6}"/>
              </a:ext>
              <a:ext uri="{C183D7F6-B498-43B3-948B-1728B52AA6E4}">
                <adec:decorative xmlns:adec="http://schemas.microsoft.com/office/drawing/2017/decorative" val="1"/>
              </a:ext>
            </a:extLst>
          </p:cNvPr>
          <p:cNvSpPr/>
          <p:nvPr/>
        </p:nvSpPr>
        <p:spPr>
          <a:xfrm>
            <a:off x="7155261" y="764221"/>
            <a:ext cx="2419815" cy="22636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10" name="Oval 9" descr="Circle representing the 4, 15-minute quarters of an hour">
            <a:extLst>
              <a:ext uri="{FF2B5EF4-FFF2-40B4-BE49-F238E27FC236}">
                <a16:creationId xmlns:a16="http://schemas.microsoft.com/office/drawing/2014/main" id="{16969554-B148-3AC5-8CE1-C04FA55C88BD}"/>
              </a:ext>
            </a:extLst>
          </p:cNvPr>
          <p:cNvSpPr/>
          <p:nvPr/>
        </p:nvSpPr>
        <p:spPr>
          <a:xfrm>
            <a:off x="7155260" y="764221"/>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3" descr="Table outlining how to enter time in 15-minute increments, as fractions of an hour">
            <a:extLst>
              <a:ext uri="{FF2B5EF4-FFF2-40B4-BE49-F238E27FC236}">
                <a16:creationId xmlns:a16="http://schemas.microsoft.com/office/drawing/2014/main" id="{D70EC91E-A37E-B1B8-9D3C-09C2FEB83271}"/>
              </a:ext>
            </a:extLst>
          </p:cNvPr>
          <p:cNvPicPr>
            <a:picLocks noChangeAspect="1"/>
          </p:cNvPicPr>
          <p:nvPr/>
        </p:nvPicPr>
        <p:blipFill>
          <a:blip r:embed="rId2"/>
          <a:stretch>
            <a:fillRect/>
          </a:stretch>
        </p:blipFill>
        <p:spPr>
          <a:xfrm>
            <a:off x="1897523" y="3422040"/>
            <a:ext cx="8387883" cy="2931753"/>
          </a:xfrm>
          <a:prstGeom prst="rect">
            <a:avLst/>
          </a:prstGeom>
        </p:spPr>
      </p:pic>
      <p:cxnSp>
        <p:nvCxnSpPr>
          <p:cNvPr id="12" name="Straight Arrow Connector 11">
            <a:extLst>
              <a:ext uri="{FF2B5EF4-FFF2-40B4-BE49-F238E27FC236}">
                <a16:creationId xmlns:a16="http://schemas.microsoft.com/office/drawing/2014/main" id="{1D808121-5728-045C-0DA1-2703455B2533}"/>
              </a:ext>
              <a:ext uri="{C183D7F6-B498-43B3-948B-1728B52AA6E4}">
                <adec:decorative xmlns:adec="http://schemas.microsoft.com/office/drawing/2017/decorative" val="1"/>
              </a:ext>
            </a:extLst>
          </p:cNvPr>
          <p:cNvCxnSpPr/>
          <p:nvPr/>
        </p:nvCxnSpPr>
        <p:spPr>
          <a:xfrm>
            <a:off x="7116060" y="1974812"/>
            <a:ext cx="2560320" cy="7256"/>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7E7044-A779-37B2-F7D6-F7738008F8C7}"/>
              </a:ext>
              <a:ext uri="{C183D7F6-B498-43B3-948B-1728B52AA6E4}">
                <adec:decorative xmlns:adec="http://schemas.microsoft.com/office/drawing/2017/decorative" val="1"/>
              </a:ext>
            </a:extLst>
          </p:cNvPr>
          <p:cNvCxnSpPr>
            <a:cxnSpLocks/>
          </p:cNvCxnSpPr>
          <p:nvPr/>
        </p:nvCxnSpPr>
        <p:spPr>
          <a:xfrm>
            <a:off x="8358092" y="712557"/>
            <a:ext cx="2179" cy="256032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4D3CDEA-675C-88CC-221F-4BE0DE89931E}"/>
              </a:ext>
              <a:ext uri="{C183D7F6-B498-43B3-948B-1728B52AA6E4}">
                <adec:decorative xmlns:adec="http://schemas.microsoft.com/office/drawing/2017/decorative" val="1"/>
              </a:ext>
            </a:extLst>
          </p:cNvPr>
          <p:cNvSpPr txBox="1"/>
          <p:nvPr/>
        </p:nvSpPr>
        <p:spPr>
          <a:xfrm>
            <a:off x="7361633" y="1279297"/>
            <a:ext cx="1509396" cy="369332"/>
          </a:xfrm>
          <a:prstGeom prst="rect">
            <a:avLst/>
          </a:prstGeom>
          <a:noFill/>
        </p:spPr>
        <p:txBody>
          <a:bodyPr wrap="square" rtlCol="0">
            <a:spAutoFit/>
          </a:bodyPr>
          <a:lstStyle/>
          <a:p>
            <a:r>
              <a:rPr lang="en-US">
                <a:solidFill>
                  <a:schemeClr val="bg1"/>
                </a:solidFill>
              </a:rPr>
              <a:t>15 min</a:t>
            </a:r>
          </a:p>
        </p:txBody>
      </p:sp>
      <p:sp>
        <p:nvSpPr>
          <p:cNvPr id="11" name="TextBox 10">
            <a:extLst>
              <a:ext uri="{FF2B5EF4-FFF2-40B4-BE49-F238E27FC236}">
                <a16:creationId xmlns:a16="http://schemas.microsoft.com/office/drawing/2014/main" id="{F0BBB613-4DC2-573A-74BB-1EF3A81F6406}"/>
              </a:ext>
              <a:ext uri="{C183D7F6-B498-43B3-948B-1728B52AA6E4}">
                <adec:decorative xmlns:adec="http://schemas.microsoft.com/office/drawing/2017/decorative" val="1"/>
              </a:ext>
            </a:extLst>
          </p:cNvPr>
          <p:cNvSpPr txBox="1"/>
          <p:nvPr/>
        </p:nvSpPr>
        <p:spPr>
          <a:xfrm>
            <a:off x="8469034" y="1284570"/>
            <a:ext cx="1509396" cy="369332"/>
          </a:xfrm>
          <a:prstGeom prst="rect">
            <a:avLst/>
          </a:prstGeom>
          <a:noFill/>
        </p:spPr>
        <p:txBody>
          <a:bodyPr wrap="square" rtlCol="0">
            <a:spAutoFit/>
          </a:bodyPr>
          <a:lstStyle/>
          <a:p>
            <a:r>
              <a:rPr lang="en-US">
                <a:solidFill>
                  <a:schemeClr val="bg1"/>
                </a:solidFill>
              </a:rPr>
              <a:t>15 min</a:t>
            </a:r>
          </a:p>
        </p:txBody>
      </p:sp>
      <p:sp>
        <p:nvSpPr>
          <p:cNvPr id="15" name="TextBox 14">
            <a:extLst>
              <a:ext uri="{FF2B5EF4-FFF2-40B4-BE49-F238E27FC236}">
                <a16:creationId xmlns:a16="http://schemas.microsoft.com/office/drawing/2014/main" id="{F2F6A90D-421A-B1A1-A7EF-9D7B50CA8377}"/>
              </a:ext>
              <a:ext uri="{C183D7F6-B498-43B3-948B-1728B52AA6E4}">
                <adec:decorative xmlns:adec="http://schemas.microsoft.com/office/drawing/2017/decorative" val="1"/>
              </a:ext>
            </a:extLst>
          </p:cNvPr>
          <p:cNvSpPr txBox="1"/>
          <p:nvPr/>
        </p:nvSpPr>
        <p:spPr>
          <a:xfrm>
            <a:off x="7361633" y="2264334"/>
            <a:ext cx="1509396" cy="369332"/>
          </a:xfrm>
          <a:prstGeom prst="rect">
            <a:avLst/>
          </a:prstGeom>
          <a:noFill/>
        </p:spPr>
        <p:txBody>
          <a:bodyPr wrap="square" rtlCol="0">
            <a:spAutoFit/>
          </a:bodyPr>
          <a:lstStyle/>
          <a:p>
            <a:r>
              <a:rPr lang="en-US">
                <a:solidFill>
                  <a:schemeClr val="bg1"/>
                </a:solidFill>
              </a:rPr>
              <a:t>15 min</a:t>
            </a:r>
          </a:p>
        </p:txBody>
      </p:sp>
      <p:sp>
        <p:nvSpPr>
          <p:cNvPr id="14" name="TextBox 13">
            <a:extLst>
              <a:ext uri="{FF2B5EF4-FFF2-40B4-BE49-F238E27FC236}">
                <a16:creationId xmlns:a16="http://schemas.microsoft.com/office/drawing/2014/main" id="{9375764F-DDF1-562F-09AC-D371FB8C819D}"/>
              </a:ext>
              <a:ext uri="{C183D7F6-B498-43B3-948B-1728B52AA6E4}">
                <adec:decorative xmlns:adec="http://schemas.microsoft.com/office/drawing/2017/decorative" val="1"/>
              </a:ext>
            </a:extLst>
          </p:cNvPr>
          <p:cNvSpPr txBox="1"/>
          <p:nvPr/>
        </p:nvSpPr>
        <p:spPr>
          <a:xfrm>
            <a:off x="8442499" y="2268251"/>
            <a:ext cx="1509396" cy="369332"/>
          </a:xfrm>
          <a:prstGeom prst="rect">
            <a:avLst/>
          </a:prstGeom>
          <a:noFill/>
        </p:spPr>
        <p:txBody>
          <a:bodyPr wrap="square" rtlCol="0">
            <a:spAutoFit/>
          </a:bodyPr>
          <a:lstStyle/>
          <a:p>
            <a:r>
              <a:rPr lang="en-US">
                <a:solidFill>
                  <a:schemeClr val="bg1"/>
                </a:solidFill>
              </a:rPr>
              <a:t>15 min</a:t>
            </a:r>
          </a:p>
        </p:txBody>
      </p:sp>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4</a:t>
            </a:fld>
            <a:endParaRPr lang="en-US"/>
          </a:p>
        </p:txBody>
      </p:sp>
      <p:sp>
        <p:nvSpPr>
          <p:cNvPr id="7" name="Arrow: Right 6">
            <a:extLst>
              <a:ext uri="{FF2B5EF4-FFF2-40B4-BE49-F238E27FC236}">
                <a16:creationId xmlns:a16="http://schemas.microsoft.com/office/drawing/2014/main" id="{89B0A14C-BB9B-DA28-ACE2-2BFA557DE5DB}"/>
              </a:ext>
              <a:ext uri="{C183D7F6-B498-43B3-948B-1728B52AA6E4}">
                <adec:decorative xmlns:adec="http://schemas.microsoft.com/office/drawing/2017/decorative" val="1"/>
              </a:ext>
            </a:extLst>
          </p:cNvPr>
          <p:cNvSpPr/>
          <p:nvPr/>
        </p:nvSpPr>
        <p:spPr>
          <a:xfrm>
            <a:off x="5106045" y="1496062"/>
            <a:ext cx="1447799" cy="711454"/>
          </a:xfrm>
          <a:prstGeom prst="right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83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2C42D074-A6E9-8A52-DDC1-FB79266B7976}"/>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How to calculate time spent 2</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6" y="163285"/>
            <a:ext cx="1034786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How to Calculate Time Spent (15-minute increments, as fractions of an hour)</a:t>
            </a:r>
          </a:p>
        </p:txBody>
      </p:sp>
      <p:sp>
        <p:nvSpPr>
          <p:cNvPr id="3" name="Oval 2">
            <a:extLst>
              <a:ext uri="{FF2B5EF4-FFF2-40B4-BE49-F238E27FC236}">
                <a16:creationId xmlns:a16="http://schemas.microsoft.com/office/drawing/2014/main" id="{945C6998-4A40-FA41-D34A-ABA91FEF1DB0}"/>
              </a:ext>
            </a:extLst>
          </p:cNvPr>
          <p:cNvSpPr/>
          <p:nvPr/>
        </p:nvSpPr>
        <p:spPr>
          <a:xfrm>
            <a:off x="2443975" y="709340"/>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7" name="Arrow: Right 6">
            <a:extLst>
              <a:ext uri="{FF2B5EF4-FFF2-40B4-BE49-F238E27FC236}">
                <a16:creationId xmlns:a16="http://schemas.microsoft.com/office/drawing/2014/main" id="{89B0A14C-BB9B-DA28-ACE2-2BFA557DE5DB}"/>
              </a:ext>
              <a:ext uri="{C183D7F6-B498-43B3-948B-1728B52AA6E4}">
                <adec:decorative xmlns:adec="http://schemas.microsoft.com/office/drawing/2017/decorative" val="1"/>
              </a:ext>
            </a:extLst>
          </p:cNvPr>
          <p:cNvSpPr/>
          <p:nvPr/>
        </p:nvSpPr>
        <p:spPr>
          <a:xfrm>
            <a:off x="5106045" y="1492845"/>
            <a:ext cx="1447799" cy="711454"/>
          </a:xfrm>
          <a:prstGeom prst="right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522BEA5-6387-160C-55C6-AEEFBC507DB6}"/>
              </a:ext>
              <a:ext uri="{C183D7F6-B498-43B3-948B-1728B52AA6E4}">
                <adec:decorative xmlns:adec="http://schemas.microsoft.com/office/drawing/2017/decorative" val="1"/>
              </a:ext>
            </a:extLst>
          </p:cNvPr>
          <p:cNvSpPr/>
          <p:nvPr/>
        </p:nvSpPr>
        <p:spPr>
          <a:xfrm>
            <a:off x="7155261" y="761004"/>
            <a:ext cx="2419815" cy="22636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10" name="Oval 9">
            <a:extLst>
              <a:ext uri="{FF2B5EF4-FFF2-40B4-BE49-F238E27FC236}">
                <a16:creationId xmlns:a16="http://schemas.microsoft.com/office/drawing/2014/main" id="{16969554-B148-3AC5-8CE1-C04FA55C88BD}"/>
              </a:ext>
              <a:ext uri="{C183D7F6-B498-43B3-948B-1728B52AA6E4}">
                <adec:decorative xmlns:adec="http://schemas.microsoft.com/office/drawing/2017/decorative" val="1"/>
              </a:ext>
            </a:extLst>
          </p:cNvPr>
          <p:cNvSpPr/>
          <p:nvPr/>
        </p:nvSpPr>
        <p:spPr>
          <a:xfrm>
            <a:off x="7155260" y="761004"/>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2" name="Straight Arrow Connector 11">
            <a:extLst>
              <a:ext uri="{FF2B5EF4-FFF2-40B4-BE49-F238E27FC236}">
                <a16:creationId xmlns:a16="http://schemas.microsoft.com/office/drawing/2014/main" id="{1D808121-5728-045C-0DA1-2703455B2533}"/>
              </a:ext>
              <a:ext uri="{C183D7F6-B498-43B3-948B-1728B52AA6E4}">
                <adec:decorative xmlns:adec="http://schemas.microsoft.com/office/drawing/2017/decorative" val="1"/>
              </a:ext>
            </a:extLst>
          </p:cNvPr>
          <p:cNvCxnSpPr/>
          <p:nvPr/>
        </p:nvCxnSpPr>
        <p:spPr>
          <a:xfrm>
            <a:off x="7116060" y="1971595"/>
            <a:ext cx="2560320" cy="7256"/>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7E7044-A779-37B2-F7D6-F7738008F8C7}"/>
              </a:ext>
              <a:ext uri="{C183D7F6-B498-43B3-948B-1728B52AA6E4}">
                <adec:decorative xmlns:adec="http://schemas.microsoft.com/office/drawing/2017/decorative" val="1"/>
              </a:ext>
            </a:extLst>
          </p:cNvPr>
          <p:cNvCxnSpPr>
            <a:cxnSpLocks/>
          </p:cNvCxnSpPr>
          <p:nvPr/>
        </p:nvCxnSpPr>
        <p:spPr>
          <a:xfrm>
            <a:off x="8358092" y="709340"/>
            <a:ext cx="2179" cy="256032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Group 30" descr="Image showing that 15 minutes will be entered into the time study table as 0.25">
            <a:extLst>
              <a:ext uri="{FF2B5EF4-FFF2-40B4-BE49-F238E27FC236}">
                <a16:creationId xmlns:a16="http://schemas.microsoft.com/office/drawing/2014/main" id="{24614956-FDC2-7106-7973-76481F91978F}"/>
              </a:ext>
              <a:ext uri="{C183D7F6-B498-43B3-948B-1728B52AA6E4}">
                <adec:decorative xmlns:adec="http://schemas.microsoft.com/office/drawing/2017/decorative" val="0"/>
              </a:ext>
            </a:extLst>
          </p:cNvPr>
          <p:cNvGrpSpPr/>
          <p:nvPr/>
        </p:nvGrpSpPr>
        <p:grpSpPr>
          <a:xfrm>
            <a:off x="7096715" y="702905"/>
            <a:ext cx="3113127" cy="2537836"/>
            <a:chOff x="5490940" y="802769"/>
            <a:chExt cx="3113127" cy="2537836"/>
          </a:xfrm>
        </p:grpSpPr>
        <p:sp>
          <p:nvSpPr>
            <p:cNvPr id="22" name="TextBox 21">
              <a:extLst>
                <a:ext uri="{FF2B5EF4-FFF2-40B4-BE49-F238E27FC236}">
                  <a16:creationId xmlns:a16="http://schemas.microsoft.com/office/drawing/2014/main" id="{A887C076-4C75-8561-3EA7-5136C3386497}"/>
                </a:ext>
              </a:extLst>
            </p:cNvPr>
            <p:cNvSpPr txBox="1"/>
            <p:nvPr/>
          </p:nvSpPr>
          <p:spPr>
            <a:xfrm>
              <a:off x="7890563" y="952188"/>
              <a:ext cx="713504" cy="400110"/>
            </a:xfrm>
            <a:prstGeom prst="rect">
              <a:avLst/>
            </a:prstGeom>
            <a:solidFill>
              <a:schemeClr val="accent1">
                <a:lumMod val="20000"/>
                <a:lumOff val="80000"/>
              </a:schemeClr>
            </a:solidFill>
          </p:spPr>
          <p:txBody>
            <a:bodyPr wrap="square" rtlCol="0">
              <a:spAutoFit/>
            </a:bodyPr>
            <a:lstStyle/>
            <a:p>
              <a:r>
                <a:rPr lang="en-US" sz="2000" b="1"/>
                <a:t>0.25</a:t>
              </a:r>
            </a:p>
          </p:txBody>
        </p:sp>
        <p:sp>
          <p:nvSpPr>
            <p:cNvPr id="29" name="Rectangle 28">
              <a:extLst>
                <a:ext uri="{FF2B5EF4-FFF2-40B4-BE49-F238E27FC236}">
                  <a16:creationId xmlns:a16="http://schemas.microsoft.com/office/drawing/2014/main" id="{D66F71F3-2797-1F96-EF27-4F11098DFD0B}"/>
                </a:ext>
              </a:extLst>
            </p:cNvPr>
            <p:cNvSpPr/>
            <p:nvPr/>
          </p:nvSpPr>
          <p:spPr>
            <a:xfrm>
              <a:off x="5549485" y="2079227"/>
              <a:ext cx="2419815" cy="126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E073CB-D70E-BE65-7529-2A625ABA5444}"/>
                </a:ext>
              </a:extLst>
            </p:cNvPr>
            <p:cNvSpPr/>
            <p:nvPr/>
          </p:nvSpPr>
          <p:spPr>
            <a:xfrm rot="16200000">
              <a:off x="4911721" y="1381988"/>
              <a:ext cx="2419815" cy="126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Table outlining how to enter time in 15-minute increments, as fractions of an hour">
            <a:extLst>
              <a:ext uri="{FF2B5EF4-FFF2-40B4-BE49-F238E27FC236}">
                <a16:creationId xmlns:a16="http://schemas.microsoft.com/office/drawing/2014/main" id="{D70EC91E-A37E-B1B8-9D3C-09C2FEB83271}"/>
              </a:ext>
            </a:extLst>
          </p:cNvPr>
          <p:cNvPicPr>
            <a:picLocks noChangeAspect="1"/>
          </p:cNvPicPr>
          <p:nvPr/>
        </p:nvPicPr>
        <p:blipFill>
          <a:blip r:embed="rId2"/>
          <a:stretch>
            <a:fillRect/>
          </a:stretch>
        </p:blipFill>
        <p:spPr>
          <a:xfrm>
            <a:off x="1897523" y="3422040"/>
            <a:ext cx="8387883" cy="2931753"/>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5</a:t>
            </a:fld>
            <a:endParaRPr lang="en-US"/>
          </a:p>
        </p:txBody>
      </p:sp>
      <p:sp>
        <p:nvSpPr>
          <p:cNvPr id="11" name="TextBox 10">
            <a:extLst>
              <a:ext uri="{FF2B5EF4-FFF2-40B4-BE49-F238E27FC236}">
                <a16:creationId xmlns:a16="http://schemas.microsoft.com/office/drawing/2014/main" id="{F0BBB613-4DC2-573A-74BB-1EF3A81F6406}"/>
              </a:ext>
              <a:ext uri="{C183D7F6-B498-43B3-948B-1728B52AA6E4}">
                <adec:decorative xmlns:adec="http://schemas.microsoft.com/office/drawing/2017/decorative" val="1"/>
              </a:ext>
            </a:extLst>
          </p:cNvPr>
          <p:cNvSpPr txBox="1"/>
          <p:nvPr/>
        </p:nvSpPr>
        <p:spPr>
          <a:xfrm>
            <a:off x="8469034" y="1281353"/>
            <a:ext cx="1509396" cy="369332"/>
          </a:xfrm>
          <a:prstGeom prst="rect">
            <a:avLst/>
          </a:prstGeom>
          <a:noFill/>
        </p:spPr>
        <p:txBody>
          <a:bodyPr wrap="square" rtlCol="0">
            <a:spAutoFit/>
          </a:bodyPr>
          <a:lstStyle/>
          <a:p>
            <a:r>
              <a:rPr lang="en-US">
                <a:solidFill>
                  <a:schemeClr val="bg1"/>
                </a:solidFill>
              </a:rPr>
              <a:t>15 min</a:t>
            </a:r>
          </a:p>
        </p:txBody>
      </p:sp>
      <p:sp>
        <p:nvSpPr>
          <p:cNvPr id="14" name="TextBox 13">
            <a:extLst>
              <a:ext uri="{FF2B5EF4-FFF2-40B4-BE49-F238E27FC236}">
                <a16:creationId xmlns:a16="http://schemas.microsoft.com/office/drawing/2014/main" id="{9375764F-DDF1-562F-09AC-D371FB8C819D}"/>
              </a:ext>
              <a:ext uri="{C183D7F6-B498-43B3-948B-1728B52AA6E4}">
                <adec:decorative xmlns:adec="http://schemas.microsoft.com/office/drawing/2017/decorative" val="1"/>
              </a:ext>
            </a:extLst>
          </p:cNvPr>
          <p:cNvSpPr txBox="1"/>
          <p:nvPr/>
        </p:nvSpPr>
        <p:spPr>
          <a:xfrm>
            <a:off x="8442499" y="2265034"/>
            <a:ext cx="1509396" cy="369332"/>
          </a:xfrm>
          <a:prstGeom prst="rect">
            <a:avLst/>
          </a:prstGeom>
          <a:noFill/>
        </p:spPr>
        <p:txBody>
          <a:bodyPr wrap="square" rtlCol="0">
            <a:spAutoFit/>
          </a:bodyPr>
          <a:lstStyle/>
          <a:p>
            <a:r>
              <a:rPr lang="en-US">
                <a:solidFill>
                  <a:schemeClr val="bg1"/>
                </a:solidFill>
              </a:rPr>
              <a:t>15 min</a:t>
            </a:r>
          </a:p>
        </p:txBody>
      </p:sp>
      <p:sp>
        <p:nvSpPr>
          <p:cNvPr id="15" name="TextBox 14">
            <a:extLst>
              <a:ext uri="{FF2B5EF4-FFF2-40B4-BE49-F238E27FC236}">
                <a16:creationId xmlns:a16="http://schemas.microsoft.com/office/drawing/2014/main" id="{F2F6A90D-421A-B1A1-A7EF-9D7B50CA8377}"/>
              </a:ext>
              <a:ext uri="{C183D7F6-B498-43B3-948B-1728B52AA6E4}">
                <adec:decorative xmlns:adec="http://schemas.microsoft.com/office/drawing/2017/decorative" val="1"/>
              </a:ext>
            </a:extLst>
          </p:cNvPr>
          <p:cNvSpPr txBox="1"/>
          <p:nvPr/>
        </p:nvSpPr>
        <p:spPr>
          <a:xfrm>
            <a:off x="7361633" y="2261117"/>
            <a:ext cx="1509396" cy="369332"/>
          </a:xfrm>
          <a:prstGeom prst="rect">
            <a:avLst/>
          </a:prstGeom>
          <a:noFill/>
        </p:spPr>
        <p:txBody>
          <a:bodyPr wrap="square" rtlCol="0">
            <a:spAutoFit/>
          </a:bodyPr>
          <a:lstStyle/>
          <a:p>
            <a:r>
              <a:rPr lang="en-US">
                <a:solidFill>
                  <a:schemeClr val="bg1"/>
                </a:solidFill>
              </a:rPr>
              <a:t>15 min</a:t>
            </a:r>
          </a:p>
        </p:txBody>
      </p:sp>
      <p:sp>
        <p:nvSpPr>
          <p:cNvPr id="16" name="TextBox 15">
            <a:extLst>
              <a:ext uri="{FF2B5EF4-FFF2-40B4-BE49-F238E27FC236}">
                <a16:creationId xmlns:a16="http://schemas.microsoft.com/office/drawing/2014/main" id="{E4D3CDEA-675C-88CC-221F-4BE0DE89931E}"/>
              </a:ext>
              <a:ext uri="{C183D7F6-B498-43B3-948B-1728B52AA6E4}">
                <adec:decorative xmlns:adec="http://schemas.microsoft.com/office/drawing/2017/decorative" val="1"/>
              </a:ext>
            </a:extLst>
          </p:cNvPr>
          <p:cNvSpPr txBox="1"/>
          <p:nvPr/>
        </p:nvSpPr>
        <p:spPr>
          <a:xfrm>
            <a:off x="7361633" y="1276080"/>
            <a:ext cx="1509396" cy="369332"/>
          </a:xfrm>
          <a:prstGeom prst="rect">
            <a:avLst/>
          </a:prstGeom>
          <a:noFill/>
        </p:spPr>
        <p:txBody>
          <a:bodyPr wrap="square" rtlCol="0">
            <a:spAutoFit/>
          </a:bodyPr>
          <a:lstStyle/>
          <a:p>
            <a:r>
              <a:rPr lang="en-US">
                <a:solidFill>
                  <a:schemeClr val="bg1"/>
                </a:solidFill>
              </a:rPr>
              <a:t>15 min</a:t>
            </a:r>
          </a:p>
        </p:txBody>
      </p:sp>
    </p:spTree>
    <p:extLst>
      <p:ext uri="{BB962C8B-B14F-4D97-AF65-F5344CB8AC3E}">
        <p14:creationId xmlns:p14="http://schemas.microsoft.com/office/powerpoint/2010/main" val="253915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EB9295E-301A-8CDE-F567-8DFFE75B25B6}"/>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How to calculate time spent 3</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6" y="163285"/>
            <a:ext cx="1034786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How to Calculate Time Spent (15-minute increments, as fractions of an hour)</a:t>
            </a:r>
          </a:p>
        </p:txBody>
      </p:sp>
      <p:sp>
        <p:nvSpPr>
          <p:cNvPr id="3" name="Oval 2">
            <a:extLst>
              <a:ext uri="{FF2B5EF4-FFF2-40B4-BE49-F238E27FC236}">
                <a16:creationId xmlns:a16="http://schemas.microsoft.com/office/drawing/2014/main" id="{945C6998-4A40-FA41-D34A-ABA91FEF1DB0}"/>
              </a:ext>
            </a:extLst>
          </p:cNvPr>
          <p:cNvSpPr/>
          <p:nvPr/>
        </p:nvSpPr>
        <p:spPr>
          <a:xfrm>
            <a:off x="2443842" y="709419"/>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7" name="Arrow: Right 6">
            <a:extLst>
              <a:ext uri="{FF2B5EF4-FFF2-40B4-BE49-F238E27FC236}">
                <a16:creationId xmlns:a16="http://schemas.microsoft.com/office/drawing/2014/main" id="{89B0A14C-BB9B-DA28-ACE2-2BFA557DE5DB}"/>
              </a:ext>
              <a:ext uri="{C183D7F6-B498-43B3-948B-1728B52AA6E4}">
                <adec:decorative xmlns:adec="http://schemas.microsoft.com/office/drawing/2017/decorative" val="1"/>
              </a:ext>
            </a:extLst>
          </p:cNvPr>
          <p:cNvSpPr/>
          <p:nvPr/>
        </p:nvSpPr>
        <p:spPr>
          <a:xfrm>
            <a:off x="5105912" y="1492924"/>
            <a:ext cx="1447799" cy="711454"/>
          </a:xfrm>
          <a:prstGeom prst="right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522BEA5-6387-160C-55C6-AEEFBC507DB6}"/>
              </a:ext>
            </a:extLst>
          </p:cNvPr>
          <p:cNvSpPr/>
          <p:nvPr/>
        </p:nvSpPr>
        <p:spPr>
          <a:xfrm>
            <a:off x="7155128" y="761083"/>
            <a:ext cx="2419815" cy="22636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10" name="Oval 9" descr="Image showing that 30 minutes will be entered into the time study table as 0.5">
            <a:extLst>
              <a:ext uri="{FF2B5EF4-FFF2-40B4-BE49-F238E27FC236}">
                <a16:creationId xmlns:a16="http://schemas.microsoft.com/office/drawing/2014/main" id="{16969554-B148-3AC5-8CE1-C04FA55C88BD}"/>
              </a:ext>
              <a:ext uri="{C183D7F6-B498-43B3-948B-1728B52AA6E4}">
                <adec:decorative xmlns:adec="http://schemas.microsoft.com/office/drawing/2017/decorative" val="0"/>
              </a:ext>
            </a:extLst>
          </p:cNvPr>
          <p:cNvSpPr/>
          <p:nvPr/>
        </p:nvSpPr>
        <p:spPr>
          <a:xfrm>
            <a:off x="7155127" y="761083"/>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2" name="Straight Arrow Connector 11">
            <a:extLst>
              <a:ext uri="{FF2B5EF4-FFF2-40B4-BE49-F238E27FC236}">
                <a16:creationId xmlns:a16="http://schemas.microsoft.com/office/drawing/2014/main" id="{1D808121-5728-045C-0DA1-2703455B2533}"/>
              </a:ext>
              <a:ext uri="{C183D7F6-B498-43B3-948B-1728B52AA6E4}">
                <adec:decorative xmlns:adec="http://schemas.microsoft.com/office/drawing/2017/decorative" val="1"/>
              </a:ext>
            </a:extLst>
          </p:cNvPr>
          <p:cNvCxnSpPr/>
          <p:nvPr/>
        </p:nvCxnSpPr>
        <p:spPr>
          <a:xfrm>
            <a:off x="7115927" y="1971674"/>
            <a:ext cx="2560320" cy="7256"/>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7E7044-A779-37B2-F7D6-F7738008F8C7}"/>
              </a:ext>
              <a:ext uri="{C183D7F6-B498-43B3-948B-1728B52AA6E4}">
                <adec:decorative xmlns:adec="http://schemas.microsoft.com/office/drawing/2017/decorative" val="1"/>
              </a:ext>
            </a:extLst>
          </p:cNvPr>
          <p:cNvCxnSpPr>
            <a:cxnSpLocks/>
          </p:cNvCxnSpPr>
          <p:nvPr/>
        </p:nvCxnSpPr>
        <p:spPr>
          <a:xfrm>
            <a:off x="8357959" y="709419"/>
            <a:ext cx="2179" cy="256032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able outlining how to enter time in 15-minute increments, as fractions of an hour">
            <a:extLst>
              <a:ext uri="{FF2B5EF4-FFF2-40B4-BE49-F238E27FC236}">
                <a16:creationId xmlns:a16="http://schemas.microsoft.com/office/drawing/2014/main" id="{D70EC91E-A37E-B1B8-9D3C-09C2FEB83271}"/>
              </a:ext>
            </a:extLst>
          </p:cNvPr>
          <p:cNvPicPr>
            <a:picLocks noChangeAspect="1"/>
          </p:cNvPicPr>
          <p:nvPr/>
        </p:nvPicPr>
        <p:blipFill>
          <a:blip r:embed="rId2"/>
          <a:stretch>
            <a:fillRect/>
          </a:stretch>
        </p:blipFill>
        <p:spPr>
          <a:xfrm>
            <a:off x="1897523" y="3422040"/>
            <a:ext cx="8387883" cy="2931753"/>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6</a:t>
            </a:fld>
            <a:endParaRPr lang="en-US"/>
          </a:p>
        </p:txBody>
      </p:sp>
      <p:sp>
        <p:nvSpPr>
          <p:cNvPr id="11" name="TextBox 10">
            <a:extLst>
              <a:ext uri="{FF2B5EF4-FFF2-40B4-BE49-F238E27FC236}">
                <a16:creationId xmlns:a16="http://schemas.microsoft.com/office/drawing/2014/main" id="{F0BBB613-4DC2-573A-74BB-1EF3A81F6406}"/>
              </a:ext>
              <a:ext uri="{C183D7F6-B498-43B3-948B-1728B52AA6E4}">
                <adec:decorative xmlns:adec="http://schemas.microsoft.com/office/drawing/2017/decorative" val="1"/>
              </a:ext>
            </a:extLst>
          </p:cNvPr>
          <p:cNvSpPr txBox="1"/>
          <p:nvPr/>
        </p:nvSpPr>
        <p:spPr>
          <a:xfrm>
            <a:off x="8468901" y="1281432"/>
            <a:ext cx="1509396" cy="369332"/>
          </a:xfrm>
          <a:prstGeom prst="rect">
            <a:avLst/>
          </a:prstGeom>
          <a:noFill/>
        </p:spPr>
        <p:txBody>
          <a:bodyPr wrap="square" rtlCol="0">
            <a:spAutoFit/>
          </a:bodyPr>
          <a:lstStyle/>
          <a:p>
            <a:r>
              <a:rPr lang="en-US">
                <a:solidFill>
                  <a:schemeClr val="bg1"/>
                </a:solidFill>
              </a:rPr>
              <a:t>15 min</a:t>
            </a:r>
          </a:p>
        </p:txBody>
      </p:sp>
      <p:sp>
        <p:nvSpPr>
          <p:cNvPr id="14" name="TextBox 13">
            <a:extLst>
              <a:ext uri="{FF2B5EF4-FFF2-40B4-BE49-F238E27FC236}">
                <a16:creationId xmlns:a16="http://schemas.microsoft.com/office/drawing/2014/main" id="{9375764F-DDF1-562F-09AC-D371FB8C819D}"/>
              </a:ext>
              <a:ext uri="{C183D7F6-B498-43B3-948B-1728B52AA6E4}">
                <adec:decorative xmlns:adec="http://schemas.microsoft.com/office/drawing/2017/decorative" val="1"/>
              </a:ext>
            </a:extLst>
          </p:cNvPr>
          <p:cNvSpPr txBox="1"/>
          <p:nvPr/>
        </p:nvSpPr>
        <p:spPr>
          <a:xfrm>
            <a:off x="8442366" y="2265113"/>
            <a:ext cx="1509396" cy="369332"/>
          </a:xfrm>
          <a:prstGeom prst="rect">
            <a:avLst/>
          </a:prstGeom>
          <a:noFill/>
        </p:spPr>
        <p:txBody>
          <a:bodyPr wrap="square" rtlCol="0">
            <a:spAutoFit/>
          </a:bodyPr>
          <a:lstStyle/>
          <a:p>
            <a:r>
              <a:rPr lang="en-US">
                <a:solidFill>
                  <a:schemeClr val="bg1"/>
                </a:solidFill>
              </a:rPr>
              <a:t>15 min</a:t>
            </a:r>
          </a:p>
        </p:txBody>
      </p:sp>
      <p:sp>
        <p:nvSpPr>
          <p:cNvPr id="15" name="TextBox 14">
            <a:extLst>
              <a:ext uri="{FF2B5EF4-FFF2-40B4-BE49-F238E27FC236}">
                <a16:creationId xmlns:a16="http://schemas.microsoft.com/office/drawing/2014/main" id="{F2F6A90D-421A-B1A1-A7EF-9D7B50CA8377}"/>
              </a:ext>
              <a:ext uri="{C183D7F6-B498-43B3-948B-1728B52AA6E4}">
                <adec:decorative xmlns:adec="http://schemas.microsoft.com/office/drawing/2017/decorative" val="1"/>
              </a:ext>
            </a:extLst>
          </p:cNvPr>
          <p:cNvSpPr txBox="1"/>
          <p:nvPr/>
        </p:nvSpPr>
        <p:spPr>
          <a:xfrm>
            <a:off x="7361500" y="2261196"/>
            <a:ext cx="1509396" cy="369332"/>
          </a:xfrm>
          <a:prstGeom prst="rect">
            <a:avLst/>
          </a:prstGeom>
          <a:noFill/>
        </p:spPr>
        <p:txBody>
          <a:bodyPr wrap="square" rtlCol="0">
            <a:spAutoFit/>
          </a:bodyPr>
          <a:lstStyle/>
          <a:p>
            <a:r>
              <a:rPr lang="en-US">
                <a:solidFill>
                  <a:schemeClr val="bg1"/>
                </a:solidFill>
              </a:rPr>
              <a:t>15 min</a:t>
            </a:r>
          </a:p>
        </p:txBody>
      </p:sp>
      <p:sp>
        <p:nvSpPr>
          <p:cNvPr id="16" name="TextBox 15">
            <a:extLst>
              <a:ext uri="{FF2B5EF4-FFF2-40B4-BE49-F238E27FC236}">
                <a16:creationId xmlns:a16="http://schemas.microsoft.com/office/drawing/2014/main" id="{E4D3CDEA-675C-88CC-221F-4BE0DE89931E}"/>
              </a:ext>
              <a:ext uri="{C183D7F6-B498-43B3-948B-1728B52AA6E4}">
                <adec:decorative xmlns:adec="http://schemas.microsoft.com/office/drawing/2017/decorative" val="1"/>
              </a:ext>
            </a:extLst>
          </p:cNvPr>
          <p:cNvSpPr txBox="1"/>
          <p:nvPr/>
        </p:nvSpPr>
        <p:spPr>
          <a:xfrm>
            <a:off x="7361500" y="1276159"/>
            <a:ext cx="1509396" cy="369332"/>
          </a:xfrm>
          <a:prstGeom prst="rect">
            <a:avLst/>
          </a:prstGeom>
          <a:noFill/>
        </p:spPr>
        <p:txBody>
          <a:bodyPr wrap="square" rtlCol="0">
            <a:spAutoFit/>
          </a:bodyPr>
          <a:lstStyle/>
          <a:p>
            <a:r>
              <a:rPr lang="en-US">
                <a:solidFill>
                  <a:schemeClr val="bg1"/>
                </a:solidFill>
              </a:rPr>
              <a:t>15 min</a:t>
            </a:r>
          </a:p>
        </p:txBody>
      </p:sp>
      <p:grpSp>
        <p:nvGrpSpPr>
          <p:cNvPr id="31" name="Group 30">
            <a:extLst>
              <a:ext uri="{FF2B5EF4-FFF2-40B4-BE49-F238E27FC236}">
                <a16:creationId xmlns:a16="http://schemas.microsoft.com/office/drawing/2014/main" id="{24614956-FDC2-7106-7973-76481F91978F}"/>
              </a:ext>
              <a:ext uri="{C183D7F6-B498-43B3-948B-1728B52AA6E4}">
                <adec:decorative xmlns:adec="http://schemas.microsoft.com/office/drawing/2017/decorative" val="1"/>
              </a:ext>
            </a:extLst>
          </p:cNvPr>
          <p:cNvGrpSpPr/>
          <p:nvPr/>
        </p:nvGrpSpPr>
        <p:grpSpPr>
          <a:xfrm>
            <a:off x="6678870" y="702984"/>
            <a:ext cx="1679090" cy="2566754"/>
            <a:chOff x="5073228" y="802769"/>
            <a:chExt cx="1679090" cy="2566754"/>
          </a:xfrm>
        </p:grpSpPr>
        <p:sp>
          <p:nvSpPr>
            <p:cNvPr id="29" name="Rectangle 28">
              <a:extLst>
                <a:ext uri="{FF2B5EF4-FFF2-40B4-BE49-F238E27FC236}">
                  <a16:creationId xmlns:a16="http://schemas.microsoft.com/office/drawing/2014/main" id="{D66F71F3-2797-1F96-EF27-4F11098DFD0B}"/>
                </a:ext>
              </a:extLst>
            </p:cNvPr>
            <p:cNvSpPr/>
            <p:nvPr/>
          </p:nvSpPr>
          <p:spPr>
            <a:xfrm>
              <a:off x="5073228" y="2067854"/>
              <a:ext cx="1667271" cy="126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E073CB-D70E-BE65-7529-2A625ABA5444}"/>
                </a:ext>
              </a:extLst>
            </p:cNvPr>
            <p:cNvSpPr/>
            <p:nvPr/>
          </p:nvSpPr>
          <p:spPr>
            <a:xfrm rot="16200000">
              <a:off x="4838252" y="1455457"/>
              <a:ext cx="2566754" cy="126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887C076-4C75-8561-3EA7-5136C3386497}"/>
                </a:ext>
              </a:extLst>
            </p:cNvPr>
            <p:cNvSpPr txBox="1"/>
            <p:nvPr/>
          </p:nvSpPr>
          <p:spPr>
            <a:xfrm>
              <a:off x="5997179" y="1878376"/>
              <a:ext cx="546282" cy="400110"/>
            </a:xfrm>
            <a:prstGeom prst="rect">
              <a:avLst/>
            </a:prstGeom>
            <a:solidFill>
              <a:schemeClr val="accent1">
                <a:lumMod val="20000"/>
                <a:lumOff val="80000"/>
              </a:schemeClr>
            </a:solidFill>
          </p:spPr>
          <p:txBody>
            <a:bodyPr wrap="square" rtlCol="0">
              <a:spAutoFit/>
            </a:bodyPr>
            <a:lstStyle/>
            <a:p>
              <a:r>
                <a:rPr lang="en-US" sz="2000" b="1"/>
                <a:t>0.5</a:t>
              </a:r>
            </a:p>
          </p:txBody>
        </p:sp>
      </p:grpSp>
    </p:spTree>
    <p:extLst>
      <p:ext uri="{BB962C8B-B14F-4D97-AF65-F5344CB8AC3E}">
        <p14:creationId xmlns:p14="http://schemas.microsoft.com/office/powerpoint/2010/main" val="1939379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5728F4B-FD9D-95DD-6F7D-CF66FCC31A27}"/>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How to calculate time spent 4</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6" y="163285"/>
            <a:ext cx="1034786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How to Calculate Time Spent (15-minute increments, as fractions of an hour)</a:t>
            </a:r>
          </a:p>
        </p:txBody>
      </p:sp>
      <p:sp>
        <p:nvSpPr>
          <p:cNvPr id="17" name="Oval 16">
            <a:extLst>
              <a:ext uri="{FF2B5EF4-FFF2-40B4-BE49-F238E27FC236}">
                <a16:creationId xmlns:a16="http://schemas.microsoft.com/office/drawing/2014/main" id="{08F0E11B-6175-2C2F-1605-1D70F1CD98BC}"/>
              </a:ext>
            </a:extLst>
          </p:cNvPr>
          <p:cNvSpPr/>
          <p:nvPr/>
        </p:nvSpPr>
        <p:spPr>
          <a:xfrm>
            <a:off x="2443975" y="712556"/>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7" name="Arrow: Right 6">
            <a:extLst>
              <a:ext uri="{FF2B5EF4-FFF2-40B4-BE49-F238E27FC236}">
                <a16:creationId xmlns:a16="http://schemas.microsoft.com/office/drawing/2014/main" id="{89B0A14C-BB9B-DA28-ACE2-2BFA557DE5DB}"/>
              </a:ext>
              <a:ext uri="{C183D7F6-B498-43B3-948B-1728B52AA6E4}">
                <adec:decorative xmlns:adec="http://schemas.microsoft.com/office/drawing/2017/decorative" val="1"/>
              </a:ext>
            </a:extLst>
          </p:cNvPr>
          <p:cNvSpPr/>
          <p:nvPr/>
        </p:nvSpPr>
        <p:spPr>
          <a:xfrm>
            <a:off x="5105913" y="1492922"/>
            <a:ext cx="1447799" cy="711454"/>
          </a:xfrm>
          <a:prstGeom prst="right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522BEA5-6387-160C-55C6-AEEFBC507DB6}"/>
              </a:ext>
            </a:extLst>
          </p:cNvPr>
          <p:cNvSpPr/>
          <p:nvPr/>
        </p:nvSpPr>
        <p:spPr>
          <a:xfrm>
            <a:off x="7155129" y="761081"/>
            <a:ext cx="2419815" cy="22636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 hour</a:t>
            </a:r>
          </a:p>
        </p:txBody>
      </p:sp>
      <p:sp>
        <p:nvSpPr>
          <p:cNvPr id="10" name="Oval 9" descr="Image showing that 45 minutes will be entered into the time study table as 0.75">
            <a:extLst>
              <a:ext uri="{FF2B5EF4-FFF2-40B4-BE49-F238E27FC236}">
                <a16:creationId xmlns:a16="http://schemas.microsoft.com/office/drawing/2014/main" id="{16969554-B148-3AC5-8CE1-C04FA55C88BD}"/>
              </a:ext>
            </a:extLst>
          </p:cNvPr>
          <p:cNvSpPr/>
          <p:nvPr/>
        </p:nvSpPr>
        <p:spPr>
          <a:xfrm>
            <a:off x="7155128" y="761081"/>
            <a:ext cx="2419815" cy="24280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3" descr="Table outlining how to enter time in 15-minute increments, as fractions of an hour">
            <a:extLst>
              <a:ext uri="{FF2B5EF4-FFF2-40B4-BE49-F238E27FC236}">
                <a16:creationId xmlns:a16="http://schemas.microsoft.com/office/drawing/2014/main" id="{D70EC91E-A37E-B1B8-9D3C-09C2FEB83271}"/>
              </a:ext>
            </a:extLst>
          </p:cNvPr>
          <p:cNvPicPr>
            <a:picLocks noChangeAspect="1"/>
          </p:cNvPicPr>
          <p:nvPr/>
        </p:nvPicPr>
        <p:blipFill>
          <a:blip r:embed="rId2"/>
          <a:stretch>
            <a:fillRect/>
          </a:stretch>
        </p:blipFill>
        <p:spPr>
          <a:xfrm>
            <a:off x="1897523" y="3422040"/>
            <a:ext cx="8387883" cy="2931753"/>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7</a:t>
            </a:fld>
            <a:endParaRPr lang="en-US"/>
          </a:p>
        </p:txBody>
      </p:sp>
      <p:cxnSp>
        <p:nvCxnSpPr>
          <p:cNvPr id="12" name="Straight Arrow Connector 11">
            <a:extLst>
              <a:ext uri="{FF2B5EF4-FFF2-40B4-BE49-F238E27FC236}">
                <a16:creationId xmlns:a16="http://schemas.microsoft.com/office/drawing/2014/main" id="{1D808121-5728-045C-0DA1-2703455B2533}"/>
              </a:ext>
              <a:ext uri="{C183D7F6-B498-43B3-948B-1728B52AA6E4}">
                <adec:decorative xmlns:adec="http://schemas.microsoft.com/office/drawing/2017/decorative" val="1"/>
              </a:ext>
            </a:extLst>
          </p:cNvPr>
          <p:cNvCxnSpPr/>
          <p:nvPr/>
        </p:nvCxnSpPr>
        <p:spPr>
          <a:xfrm>
            <a:off x="7115928" y="1971672"/>
            <a:ext cx="2560320" cy="7256"/>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7E7044-A779-37B2-F7D6-F7738008F8C7}"/>
              </a:ext>
              <a:ext uri="{C183D7F6-B498-43B3-948B-1728B52AA6E4}">
                <adec:decorative xmlns:adec="http://schemas.microsoft.com/office/drawing/2017/decorative" val="1"/>
              </a:ext>
            </a:extLst>
          </p:cNvPr>
          <p:cNvCxnSpPr>
            <a:cxnSpLocks/>
          </p:cNvCxnSpPr>
          <p:nvPr/>
        </p:nvCxnSpPr>
        <p:spPr>
          <a:xfrm>
            <a:off x="8357960" y="709417"/>
            <a:ext cx="2179" cy="256032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0BBB613-4DC2-573A-74BB-1EF3A81F6406}"/>
              </a:ext>
              <a:ext uri="{C183D7F6-B498-43B3-948B-1728B52AA6E4}">
                <adec:decorative xmlns:adec="http://schemas.microsoft.com/office/drawing/2017/decorative" val="1"/>
              </a:ext>
            </a:extLst>
          </p:cNvPr>
          <p:cNvSpPr txBox="1"/>
          <p:nvPr/>
        </p:nvSpPr>
        <p:spPr>
          <a:xfrm>
            <a:off x="8468902" y="1281430"/>
            <a:ext cx="1509396" cy="369332"/>
          </a:xfrm>
          <a:prstGeom prst="rect">
            <a:avLst/>
          </a:prstGeom>
          <a:noFill/>
        </p:spPr>
        <p:txBody>
          <a:bodyPr wrap="square" rtlCol="0">
            <a:spAutoFit/>
          </a:bodyPr>
          <a:lstStyle/>
          <a:p>
            <a:r>
              <a:rPr lang="en-US">
                <a:solidFill>
                  <a:schemeClr val="bg1"/>
                </a:solidFill>
              </a:rPr>
              <a:t>15 min</a:t>
            </a:r>
          </a:p>
        </p:txBody>
      </p:sp>
      <p:sp>
        <p:nvSpPr>
          <p:cNvPr id="14" name="TextBox 13">
            <a:extLst>
              <a:ext uri="{FF2B5EF4-FFF2-40B4-BE49-F238E27FC236}">
                <a16:creationId xmlns:a16="http://schemas.microsoft.com/office/drawing/2014/main" id="{9375764F-DDF1-562F-09AC-D371FB8C819D}"/>
              </a:ext>
              <a:ext uri="{C183D7F6-B498-43B3-948B-1728B52AA6E4}">
                <adec:decorative xmlns:adec="http://schemas.microsoft.com/office/drawing/2017/decorative" val="1"/>
              </a:ext>
            </a:extLst>
          </p:cNvPr>
          <p:cNvSpPr txBox="1"/>
          <p:nvPr/>
        </p:nvSpPr>
        <p:spPr>
          <a:xfrm>
            <a:off x="8442367" y="2265111"/>
            <a:ext cx="1509396" cy="369332"/>
          </a:xfrm>
          <a:prstGeom prst="rect">
            <a:avLst/>
          </a:prstGeom>
          <a:noFill/>
        </p:spPr>
        <p:txBody>
          <a:bodyPr wrap="square" rtlCol="0">
            <a:spAutoFit/>
          </a:bodyPr>
          <a:lstStyle/>
          <a:p>
            <a:r>
              <a:rPr lang="en-US">
                <a:solidFill>
                  <a:schemeClr val="bg1"/>
                </a:solidFill>
              </a:rPr>
              <a:t>15 min</a:t>
            </a:r>
          </a:p>
        </p:txBody>
      </p:sp>
      <p:sp>
        <p:nvSpPr>
          <p:cNvPr id="15" name="TextBox 14">
            <a:extLst>
              <a:ext uri="{FF2B5EF4-FFF2-40B4-BE49-F238E27FC236}">
                <a16:creationId xmlns:a16="http://schemas.microsoft.com/office/drawing/2014/main" id="{F2F6A90D-421A-B1A1-A7EF-9D7B50CA8377}"/>
              </a:ext>
              <a:ext uri="{C183D7F6-B498-43B3-948B-1728B52AA6E4}">
                <adec:decorative xmlns:adec="http://schemas.microsoft.com/office/drawing/2017/decorative" val="1"/>
              </a:ext>
            </a:extLst>
          </p:cNvPr>
          <p:cNvSpPr txBox="1"/>
          <p:nvPr/>
        </p:nvSpPr>
        <p:spPr>
          <a:xfrm>
            <a:off x="7361501" y="2261194"/>
            <a:ext cx="1509396" cy="369332"/>
          </a:xfrm>
          <a:prstGeom prst="rect">
            <a:avLst/>
          </a:prstGeom>
          <a:noFill/>
        </p:spPr>
        <p:txBody>
          <a:bodyPr wrap="square" rtlCol="0">
            <a:spAutoFit/>
          </a:bodyPr>
          <a:lstStyle/>
          <a:p>
            <a:r>
              <a:rPr lang="en-US">
                <a:solidFill>
                  <a:schemeClr val="bg1"/>
                </a:solidFill>
              </a:rPr>
              <a:t>15 min</a:t>
            </a:r>
          </a:p>
        </p:txBody>
      </p:sp>
      <p:sp>
        <p:nvSpPr>
          <p:cNvPr id="16" name="TextBox 15">
            <a:extLst>
              <a:ext uri="{FF2B5EF4-FFF2-40B4-BE49-F238E27FC236}">
                <a16:creationId xmlns:a16="http://schemas.microsoft.com/office/drawing/2014/main" id="{E4D3CDEA-675C-88CC-221F-4BE0DE89931E}"/>
              </a:ext>
              <a:ext uri="{C183D7F6-B498-43B3-948B-1728B52AA6E4}">
                <adec:decorative xmlns:adec="http://schemas.microsoft.com/office/drawing/2017/decorative" val="1"/>
              </a:ext>
            </a:extLst>
          </p:cNvPr>
          <p:cNvSpPr txBox="1"/>
          <p:nvPr/>
        </p:nvSpPr>
        <p:spPr>
          <a:xfrm>
            <a:off x="7361501" y="1276157"/>
            <a:ext cx="1509396" cy="369332"/>
          </a:xfrm>
          <a:prstGeom prst="rect">
            <a:avLst/>
          </a:prstGeom>
          <a:noFill/>
        </p:spPr>
        <p:txBody>
          <a:bodyPr wrap="square" rtlCol="0">
            <a:spAutoFit/>
          </a:bodyPr>
          <a:lstStyle/>
          <a:p>
            <a:r>
              <a:rPr lang="en-US">
                <a:solidFill>
                  <a:schemeClr val="bg1"/>
                </a:solidFill>
              </a:rPr>
              <a:t>15 min</a:t>
            </a:r>
          </a:p>
        </p:txBody>
      </p:sp>
      <p:sp>
        <p:nvSpPr>
          <p:cNvPr id="29" name="Rectangle 28">
            <a:extLst>
              <a:ext uri="{FF2B5EF4-FFF2-40B4-BE49-F238E27FC236}">
                <a16:creationId xmlns:a16="http://schemas.microsoft.com/office/drawing/2014/main" id="{D66F71F3-2797-1F96-EF27-4F11098DFD0B}"/>
              </a:ext>
              <a:ext uri="{C183D7F6-B498-43B3-948B-1728B52AA6E4}">
                <adec:decorative xmlns:adec="http://schemas.microsoft.com/office/drawing/2017/decorative" val="1"/>
              </a:ext>
            </a:extLst>
          </p:cNvPr>
          <p:cNvSpPr/>
          <p:nvPr/>
        </p:nvSpPr>
        <p:spPr>
          <a:xfrm>
            <a:off x="6697764" y="717550"/>
            <a:ext cx="1667271" cy="126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887C076-4C75-8561-3EA7-5136C3386497}"/>
              </a:ext>
              <a:ext uri="{C183D7F6-B498-43B3-948B-1728B52AA6E4}">
                <adec:decorative xmlns:adec="http://schemas.microsoft.com/office/drawing/2017/decorative" val="1"/>
              </a:ext>
            </a:extLst>
          </p:cNvPr>
          <p:cNvSpPr txBox="1"/>
          <p:nvPr/>
        </p:nvSpPr>
        <p:spPr>
          <a:xfrm>
            <a:off x="7269050" y="1056117"/>
            <a:ext cx="712091" cy="400110"/>
          </a:xfrm>
          <a:prstGeom prst="rect">
            <a:avLst/>
          </a:prstGeom>
          <a:solidFill>
            <a:schemeClr val="accent1">
              <a:lumMod val="20000"/>
              <a:lumOff val="80000"/>
            </a:schemeClr>
          </a:solidFill>
        </p:spPr>
        <p:txBody>
          <a:bodyPr wrap="square" rtlCol="0">
            <a:spAutoFit/>
          </a:bodyPr>
          <a:lstStyle/>
          <a:p>
            <a:r>
              <a:rPr lang="en-US" sz="2000" b="1"/>
              <a:t>0.75</a:t>
            </a:r>
          </a:p>
        </p:txBody>
      </p:sp>
    </p:spTree>
    <p:extLst>
      <p:ext uri="{BB962C8B-B14F-4D97-AF65-F5344CB8AC3E}">
        <p14:creationId xmlns:p14="http://schemas.microsoft.com/office/powerpoint/2010/main" val="5144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EF09745-9D5C-800A-4414-68FF8A427FF0}"/>
              </a:ext>
              <a:ext uri="{C183D7F6-B498-43B3-948B-1728B52AA6E4}">
                <adec:decorative xmlns:adec="http://schemas.microsoft.com/office/drawing/2017/decorative" val="1"/>
              </a:ext>
            </a:extLst>
          </p:cNvPr>
          <p:cNvSpPr txBox="1">
            <a:spLocks noGrp="1"/>
          </p:cNvSpPr>
          <p:nvPr>
            <p:ph type="title" idx="4294967295"/>
          </p:nvPr>
        </p:nvSpPr>
        <p:spPr>
          <a:xfrm>
            <a:off x="0" y="-501412"/>
            <a:ext cx="562098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How to calculate time spent 5</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6" y="163285"/>
            <a:ext cx="1034786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How to Calculate Time Spent (15-minute increments, as fractions of an hour)</a:t>
            </a:r>
          </a:p>
        </p:txBody>
      </p:sp>
      <p:pic>
        <p:nvPicPr>
          <p:cNvPr id="18" name="Picture 17" descr="Image showing how to round time down or up to the nearest quarter">
            <a:extLst>
              <a:ext uri="{FF2B5EF4-FFF2-40B4-BE49-F238E27FC236}">
                <a16:creationId xmlns:a16="http://schemas.microsoft.com/office/drawing/2014/main" id="{CD799486-469D-6EB2-AA8D-1D7937044911}"/>
              </a:ext>
            </a:extLst>
          </p:cNvPr>
          <p:cNvPicPr>
            <a:picLocks noChangeAspect="1"/>
          </p:cNvPicPr>
          <p:nvPr/>
        </p:nvPicPr>
        <p:blipFill>
          <a:blip r:embed="rId2"/>
          <a:stretch>
            <a:fillRect/>
          </a:stretch>
        </p:blipFill>
        <p:spPr>
          <a:xfrm>
            <a:off x="1879043" y="683066"/>
            <a:ext cx="2545408" cy="2488319"/>
          </a:xfrm>
          <a:prstGeom prst="rect">
            <a:avLst/>
          </a:prstGeom>
        </p:spPr>
      </p:pic>
      <p:sp>
        <p:nvSpPr>
          <p:cNvPr id="2" name="TextBox 1">
            <a:extLst>
              <a:ext uri="{FF2B5EF4-FFF2-40B4-BE49-F238E27FC236}">
                <a16:creationId xmlns:a16="http://schemas.microsoft.com/office/drawing/2014/main" id="{3FF5B67D-6ACB-DD88-C9C8-2269E904AEFD}"/>
              </a:ext>
              <a:ext uri="{C183D7F6-B498-43B3-948B-1728B52AA6E4}">
                <adec:decorative xmlns:adec="http://schemas.microsoft.com/office/drawing/2017/decorative" val="1"/>
              </a:ext>
            </a:extLst>
          </p:cNvPr>
          <p:cNvSpPr txBox="1"/>
          <p:nvPr/>
        </p:nvSpPr>
        <p:spPr>
          <a:xfrm>
            <a:off x="2027463" y="5078185"/>
            <a:ext cx="8120742" cy="440871"/>
          </a:xfrm>
          <a:prstGeom prst="rect">
            <a:avLst/>
          </a:prstGeom>
          <a:solidFill>
            <a:srgbClr val="F3F88B">
              <a:alpha val="44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E29A904F-6B28-FCFD-8A9E-F307DC70D31C}"/>
              </a:ext>
            </a:extLst>
          </p:cNvPr>
          <p:cNvSpPr txBox="1"/>
          <p:nvPr/>
        </p:nvSpPr>
        <p:spPr>
          <a:xfrm>
            <a:off x="5144827" y="871911"/>
            <a:ext cx="6037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hour and 7 minutes: </a:t>
            </a:r>
            <a:r>
              <a:rPr lang="en-US" b="1"/>
              <a:t>round down</a:t>
            </a:r>
            <a:r>
              <a:rPr lang="en-US"/>
              <a:t> to the nearest quarter</a:t>
            </a:r>
          </a:p>
        </p:txBody>
      </p:sp>
      <p:sp>
        <p:nvSpPr>
          <p:cNvPr id="20" name="TextBox 19">
            <a:extLst>
              <a:ext uri="{FF2B5EF4-FFF2-40B4-BE49-F238E27FC236}">
                <a16:creationId xmlns:a16="http://schemas.microsoft.com/office/drawing/2014/main" id="{285B1B45-3097-5F6F-D01C-246296439A14}"/>
              </a:ext>
            </a:extLst>
          </p:cNvPr>
          <p:cNvSpPr txBox="1"/>
          <p:nvPr/>
        </p:nvSpPr>
        <p:spPr>
          <a:xfrm>
            <a:off x="7612259" y="1230969"/>
            <a:ext cx="4579741" cy="584775"/>
          </a:xfrm>
          <a:prstGeom prst="rect">
            <a:avLst/>
          </a:prstGeom>
          <a:noFill/>
        </p:spPr>
        <p:txBody>
          <a:bodyPr wrap="square" rtlCol="0">
            <a:spAutoFit/>
          </a:bodyPr>
          <a:lstStyle/>
          <a:p>
            <a:r>
              <a:rPr lang="en-US" sz="3200" b="1">
                <a:solidFill>
                  <a:schemeClr val="accent1"/>
                </a:solidFill>
                <a:latin typeface="Arial Rounded MT Bold" panose="020F0704030504030204" pitchFamily="34" charset="0"/>
              </a:rPr>
              <a:t>1</a:t>
            </a:r>
          </a:p>
        </p:txBody>
      </p:sp>
      <p:sp>
        <p:nvSpPr>
          <p:cNvPr id="19" name="TextBox 18">
            <a:extLst>
              <a:ext uri="{FF2B5EF4-FFF2-40B4-BE49-F238E27FC236}">
                <a16:creationId xmlns:a16="http://schemas.microsoft.com/office/drawing/2014/main" id="{8A0B7C86-D75D-F00A-235D-C1DCBA3B51B9}"/>
              </a:ext>
            </a:extLst>
          </p:cNvPr>
          <p:cNvSpPr txBox="1"/>
          <p:nvPr/>
        </p:nvSpPr>
        <p:spPr>
          <a:xfrm>
            <a:off x="5144827" y="2078134"/>
            <a:ext cx="6037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hour and 8 minutes: </a:t>
            </a:r>
            <a:r>
              <a:rPr lang="en-US" b="1"/>
              <a:t>round up </a:t>
            </a:r>
            <a:r>
              <a:rPr lang="en-US"/>
              <a:t>to the nearest quarter </a:t>
            </a:r>
          </a:p>
        </p:txBody>
      </p:sp>
      <p:sp>
        <p:nvSpPr>
          <p:cNvPr id="21" name="TextBox 20">
            <a:extLst>
              <a:ext uri="{FF2B5EF4-FFF2-40B4-BE49-F238E27FC236}">
                <a16:creationId xmlns:a16="http://schemas.microsoft.com/office/drawing/2014/main" id="{6D15ADC3-A849-3156-EF0B-70995BA5EB7B}"/>
              </a:ext>
            </a:extLst>
          </p:cNvPr>
          <p:cNvSpPr txBox="1"/>
          <p:nvPr/>
        </p:nvSpPr>
        <p:spPr>
          <a:xfrm>
            <a:off x="7315530" y="2447466"/>
            <a:ext cx="4579741" cy="584775"/>
          </a:xfrm>
          <a:prstGeom prst="rect">
            <a:avLst/>
          </a:prstGeom>
          <a:noFill/>
        </p:spPr>
        <p:txBody>
          <a:bodyPr wrap="square" rtlCol="0">
            <a:spAutoFit/>
          </a:bodyPr>
          <a:lstStyle/>
          <a:p>
            <a:r>
              <a:rPr lang="en-US" sz="3200" b="1">
                <a:solidFill>
                  <a:schemeClr val="accent1"/>
                </a:solidFill>
                <a:latin typeface="Arial Rounded MT Bold" panose="020F0704030504030204" pitchFamily="34" charset="0"/>
              </a:rPr>
              <a:t>1.25</a:t>
            </a:r>
          </a:p>
        </p:txBody>
      </p:sp>
      <p:cxnSp>
        <p:nvCxnSpPr>
          <p:cNvPr id="24" name="Straight Connector 23">
            <a:extLst>
              <a:ext uri="{FF2B5EF4-FFF2-40B4-BE49-F238E27FC236}">
                <a16:creationId xmlns:a16="http://schemas.microsoft.com/office/drawing/2014/main" id="{58D58E79-88D7-377B-BDE9-C7F5EE4BAA67}"/>
              </a:ext>
              <a:ext uri="{C183D7F6-B498-43B3-948B-1728B52AA6E4}">
                <adec:decorative xmlns:adec="http://schemas.microsoft.com/office/drawing/2017/decorative" val="1"/>
              </a:ext>
            </a:extLst>
          </p:cNvPr>
          <p:cNvCxnSpPr>
            <a:cxnSpLocks/>
          </p:cNvCxnSpPr>
          <p:nvPr/>
        </p:nvCxnSpPr>
        <p:spPr>
          <a:xfrm flipV="1">
            <a:off x="2096081" y="1241243"/>
            <a:ext cx="1550368" cy="1487459"/>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43" name="TextBox 42">
            <a:extLst>
              <a:ext uri="{FF2B5EF4-FFF2-40B4-BE49-F238E27FC236}">
                <a16:creationId xmlns:a16="http://schemas.microsoft.com/office/drawing/2014/main" id="{E259D68F-9864-005F-191B-30FBFB30AD3F}"/>
              </a:ext>
            </a:extLst>
          </p:cNvPr>
          <p:cNvSpPr txBox="1"/>
          <p:nvPr/>
        </p:nvSpPr>
        <p:spPr>
          <a:xfrm>
            <a:off x="2601123" y="1136098"/>
            <a:ext cx="1101248" cy="369332"/>
          </a:xfrm>
          <a:prstGeom prst="rect">
            <a:avLst/>
          </a:prstGeom>
          <a:noFill/>
        </p:spPr>
        <p:txBody>
          <a:bodyPr wrap="square" rtlCol="0">
            <a:spAutoFit/>
          </a:bodyPr>
          <a:lstStyle/>
          <a:p>
            <a:r>
              <a:rPr lang="en-US">
                <a:solidFill>
                  <a:schemeClr val="accent5"/>
                </a:solidFill>
              </a:rPr>
              <a:t>7 min</a:t>
            </a:r>
          </a:p>
        </p:txBody>
      </p:sp>
      <p:sp>
        <p:nvSpPr>
          <p:cNvPr id="46" name="TextBox 45">
            <a:extLst>
              <a:ext uri="{FF2B5EF4-FFF2-40B4-BE49-F238E27FC236}">
                <a16:creationId xmlns:a16="http://schemas.microsoft.com/office/drawing/2014/main" id="{45AE2A39-EC07-80DD-3085-444223B34EFC}"/>
              </a:ext>
            </a:extLst>
          </p:cNvPr>
          <p:cNvSpPr txBox="1"/>
          <p:nvPr/>
        </p:nvSpPr>
        <p:spPr>
          <a:xfrm>
            <a:off x="3312863" y="1542105"/>
            <a:ext cx="1101248" cy="369332"/>
          </a:xfrm>
          <a:prstGeom prst="rect">
            <a:avLst/>
          </a:prstGeom>
          <a:noFill/>
        </p:spPr>
        <p:txBody>
          <a:bodyPr wrap="square" rtlCol="0">
            <a:spAutoFit/>
          </a:bodyPr>
          <a:lstStyle/>
          <a:p>
            <a:r>
              <a:rPr lang="en-US">
                <a:solidFill>
                  <a:schemeClr val="accent5"/>
                </a:solidFill>
              </a:rPr>
              <a:t>8 min</a:t>
            </a:r>
          </a:p>
        </p:txBody>
      </p:sp>
      <p:pic>
        <p:nvPicPr>
          <p:cNvPr id="4" name="Picture 3" descr="Table showing how to enter time into the time study form in 15-minute increments, as fractions of an hour. Examples in the table are highlighted to show how to round up or down. For example, 1 hour and 7 minutes of time spent would be rounded down to the nearest quarter and would be entered as &quot;1&quot;. ">
            <a:extLst>
              <a:ext uri="{FF2B5EF4-FFF2-40B4-BE49-F238E27FC236}">
                <a16:creationId xmlns:a16="http://schemas.microsoft.com/office/drawing/2014/main" id="{D70EC91E-A37E-B1B8-9D3C-09C2FEB83271}"/>
              </a:ext>
            </a:extLst>
          </p:cNvPr>
          <p:cNvPicPr>
            <a:picLocks noChangeAspect="1"/>
          </p:cNvPicPr>
          <p:nvPr/>
        </p:nvPicPr>
        <p:blipFill>
          <a:blip r:embed="rId3"/>
          <a:stretch>
            <a:fillRect/>
          </a:stretch>
        </p:blipFill>
        <p:spPr>
          <a:xfrm>
            <a:off x="1897523" y="3422040"/>
            <a:ext cx="8387883" cy="2931753"/>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8</a:t>
            </a:fld>
            <a:endParaRPr lang="en-US"/>
          </a:p>
        </p:txBody>
      </p:sp>
    </p:spTree>
    <p:extLst>
      <p:ext uri="{BB962C8B-B14F-4D97-AF65-F5344CB8AC3E}">
        <p14:creationId xmlns:p14="http://schemas.microsoft.com/office/powerpoint/2010/main" val="22915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3"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2EB10187-E9DD-5070-34F4-CBDF1417640F}"/>
              </a:ext>
              <a:ext uri="{C183D7F6-B498-43B3-948B-1728B52AA6E4}">
                <adec:decorative xmlns:adec="http://schemas.microsoft.com/office/drawing/2017/decorative" val="1"/>
              </a:ext>
            </a:extLst>
          </p:cNvPr>
          <p:cNvSpPr txBox="1">
            <a:spLocks noGrp="1"/>
          </p:cNvSpPr>
          <p:nvPr>
            <p:ph type="title" idx="4294967295"/>
          </p:nvPr>
        </p:nvSpPr>
        <p:spPr>
          <a:xfrm>
            <a:off x="-1" y="-400110"/>
            <a:ext cx="5470071"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 3</a:t>
            </a:r>
          </a:p>
        </p:txBody>
      </p:sp>
      <p:sp>
        <p:nvSpPr>
          <p:cNvPr id="8" name="Title 7">
            <a:extLst>
              <a:ext uri="{FF2B5EF4-FFF2-40B4-BE49-F238E27FC236}">
                <a16:creationId xmlns:a16="http://schemas.microsoft.com/office/drawing/2014/main" id="{362D187A-9E8C-41B9-068B-7AFCE2D4A215}"/>
              </a:ext>
            </a:extLst>
          </p:cNvPr>
          <p:cNvSpPr txBox="1">
            <a:spLocks/>
          </p:cNvSpPr>
          <p:nvPr/>
        </p:nvSpPr>
        <p:spPr>
          <a:xfrm>
            <a:off x="375557" y="163285"/>
            <a:ext cx="50945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rPr>
              <a:t>Time Study Form: Word Template Instructions</a:t>
            </a:r>
          </a:p>
        </p:txBody>
      </p:sp>
      <p:sp>
        <p:nvSpPr>
          <p:cNvPr id="3" name="TextBox 2">
            <a:extLst>
              <a:ext uri="{FF2B5EF4-FFF2-40B4-BE49-F238E27FC236}">
                <a16:creationId xmlns:a16="http://schemas.microsoft.com/office/drawing/2014/main" id="{60D35321-F7EF-E4FC-7830-5F6D7C92C429}"/>
              </a:ext>
            </a:extLst>
          </p:cNvPr>
          <p:cNvSpPr txBox="1"/>
          <p:nvPr/>
        </p:nvSpPr>
        <p:spPr>
          <a:xfrm>
            <a:off x="375557" y="1781299"/>
            <a:ext cx="5953991" cy="2866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spcBef>
                <a:spcPts val="1200"/>
              </a:spcBef>
              <a:spcAft>
                <a:spcPts val="1200"/>
              </a:spcAft>
              <a:buFont typeface="+mj-lt"/>
              <a:buAutoNum type="arabicParenR" startAt="6"/>
            </a:pPr>
            <a:r>
              <a:rPr lang="en-US" sz="1800">
                <a:solidFill>
                  <a:srgbClr val="000000"/>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At the end of each week, or per the guidance of your Recovery Center Director, give your Time Study form to your Recovery Center Director for their review, approval, and submission to the Vermont Department of Health.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1200"/>
              </a:spcBef>
              <a:spcAft>
                <a:spcPts val="1200"/>
              </a:spcAft>
            </a:pPr>
            <a:r>
              <a:rPr lang="en-US" sz="1800" i="1">
                <a:solidFill>
                  <a:srgbClr val="000000"/>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sz="1800" i="1">
                <a:solidFill>
                  <a:srgbClr val="000000"/>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Please contact your Recovery Center Director or leadership team if you have any questions regarding the completion of your Time Study submission form.                </a:t>
            </a:r>
            <a:endParaRPr lang="en-US" sz="1600" b="1">
              <a:latin typeface="Franklin Gothic Book"/>
            </a:endParaRPr>
          </a:p>
        </p:txBody>
      </p:sp>
      <p:pic>
        <p:nvPicPr>
          <p:cNvPr id="9" name="Picture 8" descr="screenshot of the word template version of the time study form">
            <a:extLst>
              <a:ext uri="{FF2B5EF4-FFF2-40B4-BE49-F238E27FC236}">
                <a16:creationId xmlns:a16="http://schemas.microsoft.com/office/drawing/2014/main" id="{03BB140A-7F2A-EE60-B8AD-0098C6602E6F}"/>
              </a:ext>
            </a:extLst>
          </p:cNvPr>
          <p:cNvPicPr>
            <a:picLocks noChangeAspect="1"/>
          </p:cNvPicPr>
          <p:nvPr/>
        </p:nvPicPr>
        <p:blipFill>
          <a:blip r:embed="rId2"/>
          <a:stretch>
            <a:fillRect/>
          </a:stretch>
        </p:blipFill>
        <p:spPr>
          <a:xfrm>
            <a:off x="6834413" y="1476601"/>
            <a:ext cx="5127173" cy="3696155"/>
          </a:xfrm>
          <a:prstGeom prst="rect">
            <a:avLst/>
          </a:prstGeom>
        </p:spPr>
      </p:pic>
      <p:sp>
        <p:nvSpPr>
          <p:cNvPr id="6" name="Footer Placeholder 5">
            <a:extLst>
              <a:ext uri="{FF2B5EF4-FFF2-40B4-BE49-F238E27FC236}">
                <a16:creationId xmlns:a16="http://schemas.microsoft.com/office/drawing/2014/main" id="{E8576A26-1F69-2FC9-C630-4ED6C6B4DEEA}"/>
              </a:ext>
            </a:extLst>
          </p:cNvPr>
          <p:cNvSpPr>
            <a:spLocks noGrp="1"/>
          </p:cNvSpPr>
          <p:nvPr>
            <p:ph type="ftr" sz="quarter" idx="3"/>
          </p:nvPr>
        </p:nvSpPr>
        <p:spPr/>
        <p:txBody>
          <a:bodyPr/>
          <a:lstStyle/>
          <a:p>
            <a:r>
              <a:rPr lang="en-US"/>
              <a:t>Vermont Department of Health </a:t>
            </a:r>
          </a:p>
        </p:txBody>
      </p:sp>
      <p:sp>
        <p:nvSpPr>
          <p:cNvPr id="5" name="Slide Number Placeholder 4">
            <a:extLst>
              <a:ext uri="{FF2B5EF4-FFF2-40B4-BE49-F238E27FC236}">
                <a16:creationId xmlns:a16="http://schemas.microsoft.com/office/drawing/2014/main" id="{6DBE3EB2-510C-2081-EBD5-5E996E7B065B}"/>
              </a:ext>
            </a:extLst>
          </p:cNvPr>
          <p:cNvSpPr>
            <a:spLocks noGrp="1"/>
          </p:cNvSpPr>
          <p:nvPr>
            <p:ph type="sldNum" sz="quarter" idx="4"/>
          </p:nvPr>
        </p:nvSpPr>
        <p:spPr/>
        <p:txBody>
          <a:bodyPr/>
          <a:lstStyle/>
          <a:p>
            <a:fld id="{820DBD16-8F52-45AC-8998-73485FE4613D}" type="slidenum">
              <a:rPr lang="en-US" smtClean="0"/>
              <a:pPr/>
              <a:t>9</a:t>
            </a:fld>
            <a:endParaRPr lang="en-US"/>
          </a:p>
        </p:txBody>
      </p:sp>
    </p:spTree>
    <p:extLst>
      <p:ext uri="{BB962C8B-B14F-4D97-AF65-F5344CB8AC3E}">
        <p14:creationId xmlns:p14="http://schemas.microsoft.com/office/powerpoint/2010/main" val="26821472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9.7|5.8|8.9"/>
</p:tagLst>
</file>

<file path=ppt/tags/tag2.xml><?xml version="1.0" encoding="utf-8"?>
<p:tagLst xmlns:a="http://schemas.openxmlformats.org/drawingml/2006/main" xmlns:r="http://schemas.openxmlformats.org/officeDocument/2006/relationships" xmlns:p="http://schemas.openxmlformats.org/presentationml/2006/main">
  <p:tag name="TIMING" val="|16|9.7|5.8|8.9"/>
</p:tagLst>
</file>

<file path=ppt/tags/tag3.xml><?xml version="1.0" encoding="utf-8"?>
<p:tagLst xmlns:a="http://schemas.openxmlformats.org/drawingml/2006/main" xmlns:r="http://schemas.openxmlformats.org/officeDocument/2006/relationships" xmlns:p="http://schemas.openxmlformats.org/presentationml/2006/main">
  <p:tag name="TIMING" val="|16|9.7|5.8|8.9"/>
</p:tagLst>
</file>

<file path=ppt/theme/theme1.xml><?xml version="1.0" encoding="utf-8"?>
<a:theme xmlns:a="http://schemas.openxmlformats.org/drawingml/2006/main" name="1_Office Theme">
  <a:themeElements>
    <a:clrScheme name="Vermont Department of Health 1">
      <a:dk1>
        <a:sysClr val="windowText" lastClr="000000"/>
      </a:dk1>
      <a:lt1>
        <a:sysClr val="window" lastClr="FFFFFF"/>
      </a:lt1>
      <a:dk2>
        <a:srgbClr val="44546A"/>
      </a:dk2>
      <a:lt2>
        <a:srgbClr val="E7E6E6"/>
      </a:lt2>
      <a:accent1>
        <a:srgbClr val="3095B4"/>
      </a:accent1>
      <a:accent2>
        <a:srgbClr val="6A1A41"/>
      </a:accent2>
      <a:accent3>
        <a:srgbClr val="B6BF0B"/>
      </a:accent3>
      <a:accent4>
        <a:srgbClr val="263F6A"/>
      </a:accent4>
      <a:accent5>
        <a:srgbClr val="E17000"/>
      </a:accent5>
      <a:accent6>
        <a:srgbClr val="8B8178"/>
      </a:accent6>
      <a:hlink>
        <a:srgbClr val="0563C1"/>
      </a:hlink>
      <a:folHlink>
        <a:srgbClr val="954F72"/>
      </a:folHlink>
    </a:clrScheme>
    <a:fontScheme name="Health Department 1">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S-time-study-excel-training.potx" id="{98DCF9C3-C22F-4DDE-937B-DD09EFF06A13}" vid="{73006E81-021A-43CA-B6F6-DDA0A92D1D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127FA6B1B76B348AFF5321DDF5944ED" ma:contentTypeVersion="8" ma:contentTypeDescription="Create a new document." ma:contentTypeScope="" ma:versionID="c008dfe8affcc6cc77349538398c97ed">
  <xsd:schema xmlns:xsd="http://www.w3.org/2001/XMLSchema" xmlns:xs="http://www.w3.org/2001/XMLSchema" xmlns:p="http://schemas.microsoft.com/office/2006/metadata/properties" xmlns:ns2="7b34495f-b875-4205-a301-72d7f72231b0" xmlns:ns3="cd8d07cc-d69c-4985-be1f-445d6977e89d" targetNamespace="http://schemas.microsoft.com/office/2006/metadata/properties" ma:root="true" ma:fieldsID="803c9c6368085f729af97719316b685b" ns2:_="" ns3:_="">
    <xsd:import namespace="7b34495f-b875-4205-a301-72d7f72231b0"/>
    <xsd:import namespace="cd8d07cc-d69c-4985-be1f-445d6977e89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34495f-b875-4205-a301-72d7f72231b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d8d07cc-d69c-4985-be1f-445d6977e89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b34495f-b875-4205-a301-72d7f72231b0">VDHADAPGRANT-267198956-1501</_dlc_DocId>
    <_dlc_DocIdUrl xmlns="7b34495f-b875-4205-a301-72d7f72231b0">
      <Url>https://vermontgov.sharepoint.com/teams/AHS-VDHDSUGrantsMonitoring/_layouts/15/DocIdRedir.aspx?ID=VDHADAPGRANT-267198956-1501</Url>
      <Description>VDHADAPGRANT-267198956-1501</Description>
    </_dlc_DocIdUrl>
  </documentManagement>
</p:properties>
</file>

<file path=customXml/itemProps1.xml><?xml version="1.0" encoding="utf-8"?>
<ds:datastoreItem xmlns:ds="http://schemas.openxmlformats.org/officeDocument/2006/customXml" ds:itemID="{564AFAA0-FB14-4A81-B298-28824BB76FE4}">
  <ds:schemaRefs>
    <ds:schemaRef ds:uri="http://schemas.microsoft.com/sharepoint/events"/>
  </ds:schemaRefs>
</ds:datastoreItem>
</file>

<file path=customXml/itemProps2.xml><?xml version="1.0" encoding="utf-8"?>
<ds:datastoreItem xmlns:ds="http://schemas.openxmlformats.org/officeDocument/2006/customXml" ds:itemID="{4C8C2540-FDB3-450A-9D03-11FB29CC3C88}">
  <ds:schemaRefs>
    <ds:schemaRef ds:uri="7b34495f-b875-4205-a301-72d7f72231b0"/>
    <ds:schemaRef ds:uri="cd8d07cc-d69c-4985-be1f-445d6977e8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426ED1-254C-4F86-84A0-B0352F9DE01D}">
  <ds:schemaRefs>
    <ds:schemaRef ds:uri="http://schemas.microsoft.com/sharepoint/v3/contenttype/forms"/>
  </ds:schemaRefs>
</ds:datastoreItem>
</file>

<file path=customXml/itemProps4.xml><?xml version="1.0" encoding="utf-8"?>
<ds:datastoreItem xmlns:ds="http://schemas.openxmlformats.org/officeDocument/2006/customXml" ds:itemID="{D81A6C90-A177-4898-A59D-786952C5347F}">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7b34495f-b875-4205-a301-72d7f72231b0"/>
    <ds:schemaRef ds:uri="http://purl.org/dc/terms/"/>
    <ds:schemaRef ds:uri="http://schemas.microsoft.com/office/infopath/2007/PartnerControls"/>
    <ds:schemaRef ds:uri="cd8d07cc-d69c-4985-be1f-445d6977e89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2055</Words>
  <Application>Microsoft Office PowerPoint</Application>
  <PresentationFormat>Widescreen</PresentationFormat>
  <Paragraphs>248</Paragraphs>
  <Slides>23</Slides>
  <Notes>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Rounded MT Bold</vt:lpstr>
      <vt:lpstr>Calibri</vt:lpstr>
      <vt:lpstr>Franklin Gothic Book</vt:lpstr>
      <vt:lpstr>Franklin Gothic Demi</vt:lpstr>
      <vt:lpstr>Franklin Gothic Demi Cond</vt:lpstr>
      <vt:lpstr>Franklin Gothic Medium</vt:lpstr>
      <vt:lpstr>1_Office Theme</vt:lpstr>
      <vt:lpstr>Time Study Form: Word Template</vt:lpstr>
      <vt:lpstr>Time Study Form: Word Template Instructions</vt:lpstr>
      <vt:lpstr>Time Study Form: Word Template Instructions 2</vt:lpstr>
      <vt:lpstr>Time Study Form: How to Calculate Time Spent (15-minute increments, as fractions of an hour)</vt:lpstr>
      <vt:lpstr>How to calculate time spent 2</vt:lpstr>
      <vt:lpstr>How to calculate time spent 3</vt:lpstr>
      <vt:lpstr>How to calculate time spent 4</vt:lpstr>
      <vt:lpstr>How to calculate time spent 5</vt:lpstr>
      <vt:lpstr>Time Study Form: Word Template Instructions 3</vt:lpstr>
      <vt:lpstr>Time Study Form: Word Template Instructions 4</vt:lpstr>
      <vt:lpstr>Time Study Activity Categories and Descriptions</vt:lpstr>
      <vt:lpstr>Time Study Activity Categories and Descriptions 2</vt:lpstr>
      <vt:lpstr>Time Study Form: Excel Template</vt:lpstr>
      <vt:lpstr>Time Study Form: Excel Template Instructions</vt:lpstr>
      <vt:lpstr>Excel template instructions 2</vt:lpstr>
      <vt:lpstr>Example 1:</vt:lpstr>
      <vt:lpstr>Example 1</vt:lpstr>
      <vt:lpstr>Example 2:</vt:lpstr>
      <vt:lpstr>Example 2</vt:lpstr>
      <vt:lpstr>Example 3:</vt:lpstr>
      <vt:lpstr>How would you record Alex’s activities in the time study tool? </vt:lpstr>
      <vt:lpstr>How would you record Alex’s time in the time study tool? </vt:lpstr>
      <vt:lpstr>Example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RSS Time Study Training and Examples</dc:title>
  <dc:creator>Vermont Department of Health</dc:creator>
  <cp:lastModifiedBy>Zoller, Jennifer</cp:lastModifiedBy>
  <cp:revision>2</cp:revision>
  <dcterms:created xsi:type="dcterms:W3CDTF">2024-09-26T21:19:33Z</dcterms:created>
  <dcterms:modified xsi:type="dcterms:W3CDTF">2024-10-08T13:43:29Z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0x0101006127FA6B1B76B348AFF5321DDF5944ED</vt:lpwstr>
  </property>
  <property fmtid="{D5CDD505-2E9C-101B-9397-08002B2CF9AE}" pid="3" name="_dlc_DocIdItemGuid">
    <vt:lpwstr>2075f08c-deae-4ff4-b4d6-1e5d2f4bb4e6</vt:lpwstr>
  </property>
</Properties>
</file>